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2069737-6B4A-469E-9CF1-E32DD3479C9E}" type="datetimeFigureOut">
              <a:rPr lang="ru-KZ" smtClean="0"/>
              <a:t>20.09.2020</a:t>
            </a:fld>
            <a:endParaRPr lang="ru-KZ"/>
          </a:p>
        </p:txBody>
      </p:sp>
      <p:sp>
        <p:nvSpPr>
          <p:cNvPr id="5" name="Footer Placeholder 4"/>
          <p:cNvSpPr>
            <a:spLocks noGrp="1"/>
          </p:cNvSpPr>
          <p:nvPr>
            <p:ph type="ftr" sz="quarter" idx="11"/>
          </p:nvPr>
        </p:nvSpPr>
        <p:spPr/>
        <p:txBody>
          <a:bodyPr/>
          <a:lstStyle/>
          <a:p>
            <a:endParaRPr lang="ru-K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46D1E36-6AA2-4E88-A36C-7FBBB9909A08}" type="slidenum">
              <a:rPr lang="ru-KZ" smtClean="0"/>
              <a:t>‹#›</a:t>
            </a:fld>
            <a:endParaRPr lang="ru-KZ"/>
          </a:p>
        </p:txBody>
      </p:sp>
    </p:spTree>
    <p:extLst>
      <p:ext uri="{BB962C8B-B14F-4D97-AF65-F5344CB8AC3E}">
        <p14:creationId xmlns:p14="http://schemas.microsoft.com/office/powerpoint/2010/main" val="317069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069737-6B4A-469E-9CF1-E32DD3479C9E}" type="datetimeFigureOut">
              <a:rPr lang="ru-KZ" smtClean="0"/>
              <a:t>20.09.2020</a:t>
            </a:fld>
            <a:endParaRPr lang="ru-KZ"/>
          </a:p>
        </p:txBody>
      </p:sp>
      <p:sp>
        <p:nvSpPr>
          <p:cNvPr id="5" name="Footer Placeholder 4"/>
          <p:cNvSpPr>
            <a:spLocks noGrp="1"/>
          </p:cNvSpPr>
          <p:nvPr>
            <p:ph type="ftr" sz="quarter" idx="11"/>
          </p:nvPr>
        </p:nvSpPr>
        <p:spPr/>
        <p:txBody>
          <a:bodyPr/>
          <a:lstStyle/>
          <a:p>
            <a:endParaRPr lang="ru-K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46D1E36-6AA2-4E88-A36C-7FBBB9909A08}" type="slidenum">
              <a:rPr lang="ru-KZ" smtClean="0"/>
              <a:t>‹#›</a:t>
            </a:fld>
            <a:endParaRPr lang="ru-KZ"/>
          </a:p>
        </p:txBody>
      </p:sp>
    </p:spTree>
    <p:extLst>
      <p:ext uri="{BB962C8B-B14F-4D97-AF65-F5344CB8AC3E}">
        <p14:creationId xmlns:p14="http://schemas.microsoft.com/office/powerpoint/2010/main" val="134672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069737-6B4A-469E-9CF1-E32DD3479C9E}" type="datetimeFigureOut">
              <a:rPr lang="ru-KZ" smtClean="0"/>
              <a:t>20.09.2020</a:t>
            </a:fld>
            <a:endParaRPr lang="ru-KZ"/>
          </a:p>
        </p:txBody>
      </p:sp>
      <p:sp>
        <p:nvSpPr>
          <p:cNvPr id="5" name="Footer Placeholder 4"/>
          <p:cNvSpPr>
            <a:spLocks noGrp="1"/>
          </p:cNvSpPr>
          <p:nvPr>
            <p:ph type="ftr" sz="quarter" idx="11"/>
          </p:nvPr>
        </p:nvSpPr>
        <p:spPr/>
        <p:txBody>
          <a:bodyPr/>
          <a:lstStyle/>
          <a:p>
            <a:endParaRPr lang="ru-K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46D1E36-6AA2-4E88-A36C-7FBBB9909A08}" type="slidenum">
              <a:rPr lang="ru-KZ" smtClean="0"/>
              <a:t>‹#›</a:t>
            </a:fld>
            <a:endParaRPr lang="ru-K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29160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C2069737-6B4A-469E-9CF1-E32DD3479C9E}" type="datetimeFigureOut">
              <a:rPr lang="ru-KZ" smtClean="0"/>
              <a:t>20.09.2020</a:t>
            </a:fld>
            <a:endParaRPr lang="ru-KZ"/>
          </a:p>
        </p:txBody>
      </p:sp>
      <p:sp>
        <p:nvSpPr>
          <p:cNvPr id="6" name="Footer Placeholder 5"/>
          <p:cNvSpPr>
            <a:spLocks noGrp="1"/>
          </p:cNvSpPr>
          <p:nvPr>
            <p:ph type="ftr" sz="quarter" idx="11"/>
          </p:nvPr>
        </p:nvSpPr>
        <p:spPr/>
        <p:txBody>
          <a:bodyPr/>
          <a:lstStyle/>
          <a:p>
            <a:endParaRPr lang="ru-K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6D1E36-6AA2-4E88-A36C-7FBBB9909A08}" type="slidenum">
              <a:rPr lang="ru-KZ" smtClean="0"/>
              <a:t>‹#›</a:t>
            </a:fld>
            <a:endParaRPr lang="ru-KZ"/>
          </a:p>
        </p:txBody>
      </p:sp>
    </p:spTree>
    <p:extLst>
      <p:ext uri="{BB962C8B-B14F-4D97-AF65-F5344CB8AC3E}">
        <p14:creationId xmlns:p14="http://schemas.microsoft.com/office/powerpoint/2010/main" val="3962583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C2069737-6B4A-469E-9CF1-E32DD3479C9E}" type="datetimeFigureOut">
              <a:rPr lang="ru-KZ" smtClean="0"/>
              <a:t>20.09.2020</a:t>
            </a:fld>
            <a:endParaRPr lang="ru-KZ"/>
          </a:p>
        </p:txBody>
      </p:sp>
      <p:sp>
        <p:nvSpPr>
          <p:cNvPr id="6" name="Footer Placeholder 5"/>
          <p:cNvSpPr>
            <a:spLocks noGrp="1"/>
          </p:cNvSpPr>
          <p:nvPr>
            <p:ph type="ftr" sz="quarter" idx="11"/>
          </p:nvPr>
        </p:nvSpPr>
        <p:spPr/>
        <p:txBody>
          <a:bodyPr/>
          <a:lstStyle/>
          <a:p>
            <a:endParaRPr lang="ru-K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6D1E36-6AA2-4E88-A36C-7FBBB9909A08}" type="slidenum">
              <a:rPr lang="ru-KZ" smtClean="0"/>
              <a:t>‹#›</a:t>
            </a:fld>
            <a:endParaRPr lang="ru-K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75944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C2069737-6B4A-469E-9CF1-E32DD3479C9E}" type="datetimeFigureOut">
              <a:rPr lang="ru-KZ" smtClean="0"/>
              <a:t>20.09.2020</a:t>
            </a:fld>
            <a:endParaRPr lang="ru-KZ"/>
          </a:p>
        </p:txBody>
      </p:sp>
      <p:sp>
        <p:nvSpPr>
          <p:cNvPr id="6" name="Footer Placeholder 5"/>
          <p:cNvSpPr>
            <a:spLocks noGrp="1"/>
          </p:cNvSpPr>
          <p:nvPr>
            <p:ph type="ftr" sz="quarter" idx="11"/>
          </p:nvPr>
        </p:nvSpPr>
        <p:spPr/>
        <p:txBody>
          <a:bodyPr/>
          <a:lstStyle/>
          <a:p>
            <a:endParaRPr lang="ru-K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6D1E36-6AA2-4E88-A36C-7FBBB9909A08}" type="slidenum">
              <a:rPr lang="ru-KZ" smtClean="0"/>
              <a:t>‹#›</a:t>
            </a:fld>
            <a:endParaRPr lang="ru-KZ"/>
          </a:p>
        </p:txBody>
      </p:sp>
    </p:spTree>
    <p:extLst>
      <p:ext uri="{BB962C8B-B14F-4D97-AF65-F5344CB8AC3E}">
        <p14:creationId xmlns:p14="http://schemas.microsoft.com/office/powerpoint/2010/main" val="1244199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069737-6B4A-469E-9CF1-E32DD3479C9E}" type="datetimeFigureOut">
              <a:rPr lang="ru-KZ" smtClean="0"/>
              <a:t>20.09.2020</a:t>
            </a:fld>
            <a:endParaRPr lang="ru-KZ"/>
          </a:p>
        </p:txBody>
      </p:sp>
      <p:sp>
        <p:nvSpPr>
          <p:cNvPr id="5" name="Footer Placeholder 4"/>
          <p:cNvSpPr>
            <a:spLocks noGrp="1"/>
          </p:cNvSpPr>
          <p:nvPr>
            <p:ph type="ftr" sz="quarter" idx="11"/>
          </p:nvPr>
        </p:nvSpPr>
        <p:spPr/>
        <p:txBody>
          <a:bodyPr/>
          <a:lstStyle/>
          <a:p>
            <a:endParaRPr lang="ru-K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6D1E36-6AA2-4E88-A36C-7FBBB9909A08}" type="slidenum">
              <a:rPr lang="ru-KZ" smtClean="0"/>
              <a:t>‹#›</a:t>
            </a:fld>
            <a:endParaRPr lang="ru-KZ"/>
          </a:p>
        </p:txBody>
      </p:sp>
    </p:spTree>
    <p:extLst>
      <p:ext uri="{BB962C8B-B14F-4D97-AF65-F5344CB8AC3E}">
        <p14:creationId xmlns:p14="http://schemas.microsoft.com/office/powerpoint/2010/main" val="179554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069737-6B4A-469E-9CF1-E32DD3479C9E}" type="datetimeFigureOut">
              <a:rPr lang="ru-KZ" smtClean="0"/>
              <a:t>20.09.2020</a:t>
            </a:fld>
            <a:endParaRPr lang="ru-KZ"/>
          </a:p>
        </p:txBody>
      </p:sp>
      <p:sp>
        <p:nvSpPr>
          <p:cNvPr id="5" name="Footer Placeholder 4"/>
          <p:cNvSpPr>
            <a:spLocks noGrp="1"/>
          </p:cNvSpPr>
          <p:nvPr>
            <p:ph type="ftr" sz="quarter" idx="11"/>
          </p:nvPr>
        </p:nvSpPr>
        <p:spPr/>
        <p:txBody>
          <a:bodyPr/>
          <a:lstStyle/>
          <a:p>
            <a:endParaRPr lang="ru-K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6D1E36-6AA2-4E88-A36C-7FBBB9909A08}" type="slidenum">
              <a:rPr lang="ru-KZ" smtClean="0"/>
              <a:t>‹#›</a:t>
            </a:fld>
            <a:endParaRPr lang="ru-KZ"/>
          </a:p>
        </p:txBody>
      </p:sp>
    </p:spTree>
    <p:extLst>
      <p:ext uri="{BB962C8B-B14F-4D97-AF65-F5344CB8AC3E}">
        <p14:creationId xmlns:p14="http://schemas.microsoft.com/office/powerpoint/2010/main" val="133772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2069737-6B4A-469E-9CF1-E32DD3479C9E}" type="datetimeFigureOut">
              <a:rPr lang="ru-KZ" smtClean="0"/>
              <a:t>20.09.2020</a:t>
            </a:fld>
            <a:endParaRPr lang="ru-KZ"/>
          </a:p>
        </p:txBody>
      </p:sp>
      <p:sp>
        <p:nvSpPr>
          <p:cNvPr id="5" name="Footer Placeholder 4"/>
          <p:cNvSpPr>
            <a:spLocks noGrp="1"/>
          </p:cNvSpPr>
          <p:nvPr>
            <p:ph type="ftr" sz="quarter" idx="11"/>
          </p:nvPr>
        </p:nvSpPr>
        <p:spPr/>
        <p:txBody>
          <a:bodyPr/>
          <a:lstStyle/>
          <a:p>
            <a:endParaRPr lang="ru-K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6D1E36-6AA2-4E88-A36C-7FBBB9909A08}" type="slidenum">
              <a:rPr lang="ru-KZ" smtClean="0"/>
              <a:t>‹#›</a:t>
            </a:fld>
            <a:endParaRPr lang="ru-KZ"/>
          </a:p>
        </p:txBody>
      </p:sp>
    </p:spTree>
    <p:extLst>
      <p:ext uri="{BB962C8B-B14F-4D97-AF65-F5344CB8AC3E}">
        <p14:creationId xmlns:p14="http://schemas.microsoft.com/office/powerpoint/2010/main" val="90188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2069737-6B4A-469E-9CF1-E32DD3479C9E}" type="datetimeFigureOut">
              <a:rPr lang="ru-KZ" smtClean="0"/>
              <a:t>20.09.2020</a:t>
            </a:fld>
            <a:endParaRPr lang="ru-KZ"/>
          </a:p>
        </p:txBody>
      </p:sp>
      <p:sp>
        <p:nvSpPr>
          <p:cNvPr id="5" name="Footer Placeholder 4"/>
          <p:cNvSpPr>
            <a:spLocks noGrp="1"/>
          </p:cNvSpPr>
          <p:nvPr>
            <p:ph type="ftr" sz="quarter" idx="11"/>
          </p:nvPr>
        </p:nvSpPr>
        <p:spPr/>
        <p:txBody>
          <a:bodyPr/>
          <a:lstStyle/>
          <a:p>
            <a:endParaRPr lang="ru-K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46D1E36-6AA2-4E88-A36C-7FBBB9909A08}" type="slidenum">
              <a:rPr lang="ru-KZ" smtClean="0"/>
              <a:t>‹#›</a:t>
            </a:fld>
            <a:endParaRPr lang="ru-KZ"/>
          </a:p>
        </p:txBody>
      </p:sp>
    </p:spTree>
    <p:extLst>
      <p:ext uri="{BB962C8B-B14F-4D97-AF65-F5344CB8AC3E}">
        <p14:creationId xmlns:p14="http://schemas.microsoft.com/office/powerpoint/2010/main" val="170229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2069737-6B4A-469E-9CF1-E32DD3479C9E}" type="datetimeFigureOut">
              <a:rPr lang="ru-KZ" smtClean="0"/>
              <a:t>20.09.2020</a:t>
            </a:fld>
            <a:endParaRPr lang="ru-KZ"/>
          </a:p>
        </p:txBody>
      </p:sp>
      <p:sp>
        <p:nvSpPr>
          <p:cNvPr id="6" name="Footer Placeholder 5"/>
          <p:cNvSpPr>
            <a:spLocks noGrp="1"/>
          </p:cNvSpPr>
          <p:nvPr>
            <p:ph type="ftr" sz="quarter" idx="11"/>
          </p:nvPr>
        </p:nvSpPr>
        <p:spPr/>
        <p:txBody>
          <a:bodyPr/>
          <a:lstStyle/>
          <a:p>
            <a:endParaRPr lang="ru-K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46D1E36-6AA2-4E88-A36C-7FBBB9909A08}" type="slidenum">
              <a:rPr lang="ru-KZ" smtClean="0"/>
              <a:t>‹#›</a:t>
            </a:fld>
            <a:endParaRPr lang="ru-KZ"/>
          </a:p>
        </p:txBody>
      </p:sp>
    </p:spTree>
    <p:extLst>
      <p:ext uri="{BB962C8B-B14F-4D97-AF65-F5344CB8AC3E}">
        <p14:creationId xmlns:p14="http://schemas.microsoft.com/office/powerpoint/2010/main" val="149737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2069737-6B4A-469E-9CF1-E32DD3479C9E}" type="datetimeFigureOut">
              <a:rPr lang="ru-KZ" smtClean="0"/>
              <a:t>20.09.2020</a:t>
            </a:fld>
            <a:endParaRPr lang="ru-KZ"/>
          </a:p>
        </p:txBody>
      </p:sp>
      <p:sp>
        <p:nvSpPr>
          <p:cNvPr id="8" name="Footer Placeholder 7"/>
          <p:cNvSpPr>
            <a:spLocks noGrp="1"/>
          </p:cNvSpPr>
          <p:nvPr>
            <p:ph type="ftr" sz="quarter" idx="11"/>
          </p:nvPr>
        </p:nvSpPr>
        <p:spPr/>
        <p:txBody>
          <a:bodyPr/>
          <a:lstStyle/>
          <a:p>
            <a:endParaRPr lang="ru-K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46D1E36-6AA2-4E88-A36C-7FBBB9909A08}" type="slidenum">
              <a:rPr lang="ru-KZ" smtClean="0"/>
              <a:t>‹#›</a:t>
            </a:fld>
            <a:endParaRPr lang="ru-KZ"/>
          </a:p>
        </p:txBody>
      </p:sp>
    </p:spTree>
    <p:extLst>
      <p:ext uri="{BB962C8B-B14F-4D97-AF65-F5344CB8AC3E}">
        <p14:creationId xmlns:p14="http://schemas.microsoft.com/office/powerpoint/2010/main" val="243525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2069737-6B4A-469E-9CF1-E32DD3479C9E}" type="datetimeFigureOut">
              <a:rPr lang="ru-KZ" smtClean="0"/>
              <a:t>20.09.2020</a:t>
            </a:fld>
            <a:endParaRPr lang="ru-KZ"/>
          </a:p>
        </p:txBody>
      </p:sp>
      <p:sp>
        <p:nvSpPr>
          <p:cNvPr id="4" name="Footer Placeholder 3"/>
          <p:cNvSpPr>
            <a:spLocks noGrp="1"/>
          </p:cNvSpPr>
          <p:nvPr>
            <p:ph type="ftr" sz="quarter" idx="11"/>
          </p:nvPr>
        </p:nvSpPr>
        <p:spPr/>
        <p:txBody>
          <a:bodyPr/>
          <a:lstStyle/>
          <a:p>
            <a:endParaRPr lang="ru-K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46D1E36-6AA2-4E88-A36C-7FBBB9909A08}" type="slidenum">
              <a:rPr lang="ru-KZ" smtClean="0"/>
              <a:t>‹#›</a:t>
            </a:fld>
            <a:endParaRPr lang="ru-KZ"/>
          </a:p>
        </p:txBody>
      </p:sp>
    </p:spTree>
    <p:extLst>
      <p:ext uri="{BB962C8B-B14F-4D97-AF65-F5344CB8AC3E}">
        <p14:creationId xmlns:p14="http://schemas.microsoft.com/office/powerpoint/2010/main" val="345269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69737-6B4A-469E-9CF1-E32DD3479C9E}" type="datetimeFigureOut">
              <a:rPr lang="ru-KZ" smtClean="0"/>
              <a:t>20.09.2020</a:t>
            </a:fld>
            <a:endParaRPr lang="ru-KZ"/>
          </a:p>
        </p:txBody>
      </p:sp>
      <p:sp>
        <p:nvSpPr>
          <p:cNvPr id="3" name="Footer Placeholder 2"/>
          <p:cNvSpPr>
            <a:spLocks noGrp="1"/>
          </p:cNvSpPr>
          <p:nvPr>
            <p:ph type="ftr" sz="quarter" idx="11"/>
          </p:nvPr>
        </p:nvSpPr>
        <p:spPr/>
        <p:txBody>
          <a:bodyPr/>
          <a:lstStyle/>
          <a:p>
            <a:endParaRPr lang="ru-K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46D1E36-6AA2-4E88-A36C-7FBBB9909A08}" type="slidenum">
              <a:rPr lang="ru-KZ" smtClean="0"/>
              <a:t>‹#›</a:t>
            </a:fld>
            <a:endParaRPr lang="ru-KZ"/>
          </a:p>
        </p:txBody>
      </p:sp>
    </p:spTree>
    <p:extLst>
      <p:ext uri="{BB962C8B-B14F-4D97-AF65-F5344CB8AC3E}">
        <p14:creationId xmlns:p14="http://schemas.microsoft.com/office/powerpoint/2010/main" val="222537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2069737-6B4A-469E-9CF1-E32DD3479C9E}" type="datetimeFigureOut">
              <a:rPr lang="ru-KZ" smtClean="0"/>
              <a:t>20.09.2020</a:t>
            </a:fld>
            <a:endParaRPr lang="ru-KZ"/>
          </a:p>
        </p:txBody>
      </p:sp>
      <p:sp>
        <p:nvSpPr>
          <p:cNvPr id="6" name="Footer Placeholder 5"/>
          <p:cNvSpPr>
            <a:spLocks noGrp="1"/>
          </p:cNvSpPr>
          <p:nvPr>
            <p:ph type="ftr" sz="quarter" idx="11"/>
          </p:nvPr>
        </p:nvSpPr>
        <p:spPr/>
        <p:txBody>
          <a:bodyPr/>
          <a:lstStyle/>
          <a:p>
            <a:endParaRPr lang="ru-K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46D1E36-6AA2-4E88-A36C-7FBBB9909A08}" type="slidenum">
              <a:rPr lang="ru-KZ" smtClean="0"/>
              <a:t>‹#›</a:t>
            </a:fld>
            <a:endParaRPr lang="ru-KZ"/>
          </a:p>
        </p:txBody>
      </p:sp>
    </p:spTree>
    <p:extLst>
      <p:ext uri="{BB962C8B-B14F-4D97-AF65-F5344CB8AC3E}">
        <p14:creationId xmlns:p14="http://schemas.microsoft.com/office/powerpoint/2010/main" val="343449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2069737-6B4A-469E-9CF1-E32DD3479C9E}" type="datetimeFigureOut">
              <a:rPr lang="ru-KZ" smtClean="0"/>
              <a:t>20.09.2020</a:t>
            </a:fld>
            <a:endParaRPr lang="ru-KZ"/>
          </a:p>
        </p:txBody>
      </p:sp>
      <p:sp>
        <p:nvSpPr>
          <p:cNvPr id="6" name="Footer Placeholder 5"/>
          <p:cNvSpPr>
            <a:spLocks noGrp="1"/>
          </p:cNvSpPr>
          <p:nvPr>
            <p:ph type="ftr" sz="quarter" idx="11"/>
          </p:nvPr>
        </p:nvSpPr>
        <p:spPr/>
        <p:txBody>
          <a:bodyPr/>
          <a:lstStyle/>
          <a:p>
            <a:endParaRPr lang="ru-K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46D1E36-6AA2-4E88-A36C-7FBBB9909A08}" type="slidenum">
              <a:rPr lang="ru-KZ" smtClean="0"/>
              <a:t>‹#›</a:t>
            </a:fld>
            <a:endParaRPr lang="ru-KZ"/>
          </a:p>
        </p:txBody>
      </p:sp>
    </p:spTree>
    <p:extLst>
      <p:ext uri="{BB962C8B-B14F-4D97-AF65-F5344CB8AC3E}">
        <p14:creationId xmlns:p14="http://schemas.microsoft.com/office/powerpoint/2010/main" val="232452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2069737-6B4A-469E-9CF1-E32DD3479C9E}" type="datetimeFigureOut">
              <a:rPr lang="ru-KZ" smtClean="0"/>
              <a:t>20.09.2020</a:t>
            </a:fld>
            <a:endParaRPr lang="ru-K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K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46D1E36-6AA2-4E88-A36C-7FBBB9909A08}" type="slidenum">
              <a:rPr lang="ru-KZ" smtClean="0"/>
              <a:t>‹#›</a:t>
            </a:fld>
            <a:endParaRPr lang="ru-KZ"/>
          </a:p>
        </p:txBody>
      </p:sp>
    </p:spTree>
    <p:extLst>
      <p:ext uri="{BB962C8B-B14F-4D97-AF65-F5344CB8AC3E}">
        <p14:creationId xmlns:p14="http://schemas.microsoft.com/office/powerpoint/2010/main" val="301170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456680-C639-46B7-AFE8-964B96BFA094}"/>
              </a:ext>
            </a:extLst>
          </p:cNvPr>
          <p:cNvSpPr>
            <a:spLocks noGrp="1"/>
          </p:cNvSpPr>
          <p:nvPr>
            <p:ph type="ctrTitle"/>
          </p:nvPr>
        </p:nvSpPr>
        <p:spPr>
          <a:xfrm>
            <a:off x="2589213" y="2514601"/>
            <a:ext cx="8915399" cy="664698"/>
          </a:xfrm>
        </p:spPr>
        <p:txBody>
          <a:bodyPr>
            <a:normAutofit/>
          </a:bodyPr>
          <a:lstStyle/>
          <a:p>
            <a:pPr algn="ctr"/>
            <a:r>
              <a:rPr lang="ru-RU" sz="2800" b="1" dirty="0">
                <a:effectLst/>
                <a:latin typeface="Times New Roman" panose="02020603050405020304" pitchFamily="18" charset="0"/>
                <a:ea typeface="Times New Roman" panose="02020603050405020304" pitchFamily="18" charset="0"/>
              </a:rPr>
              <a:t>Лекция 2</a:t>
            </a:r>
            <a:endParaRPr lang="ru-KZ" sz="7200" dirty="0"/>
          </a:p>
        </p:txBody>
      </p:sp>
      <p:sp>
        <p:nvSpPr>
          <p:cNvPr id="3" name="Подзаголовок 2">
            <a:extLst>
              <a:ext uri="{FF2B5EF4-FFF2-40B4-BE49-F238E27FC236}">
                <a16:creationId xmlns:a16="http://schemas.microsoft.com/office/drawing/2014/main" id="{45FF8A91-8A58-4681-9AFA-13A36484824E}"/>
              </a:ext>
            </a:extLst>
          </p:cNvPr>
          <p:cNvSpPr>
            <a:spLocks noGrp="1"/>
          </p:cNvSpPr>
          <p:nvPr>
            <p:ph type="subTitle" idx="1"/>
          </p:nvPr>
        </p:nvSpPr>
        <p:spPr>
          <a:xfrm>
            <a:off x="2687687" y="3316459"/>
            <a:ext cx="8915399" cy="1159187"/>
          </a:xfrm>
        </p:spPr>
        <p:txBody>
          <a:bodyPr>
            <a:normAutofit/>
          </a:bodyPr>
          <a:lstStyle/>
          <a:p>
            <a:pPr algn="ctr"/>
            <a:r>
              <a:rPr lang="ru-RU" sz="3200" b="1" dirty="0">
                <a:effectLst/>
                <a:latin typeface="Times New Roman" panose="02020603050405020304" pitchFamily="18" charset="0"/>
                <a:ea typeface="Times New Roman" panose="02020603050405020304" pitchFamily="18" charset="0"/>
              </a:rPr>
              <a:t>Основы динамики полета. Режимы полета воздушного судна.</a:t>
            </a:r>
            <a:endParaRPr lang="ru-KZ" sz="3200" dirty="0"/>
          </a:p>
        </p:txBody>
      </p:sp>
    </p:spTree>
    <p:extLst>
      <p:ext uri="{BB962C8B-B14F-4D97-AF65-F5344CB8AC3E}">
        <p14:creationId xmlns:p14="http://schemas.microsoft.com/office/powerpoint/2010/main" val="1338939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34EEFC-FB9B-4C21-BD86-3696C3106B2F}"/>
              </a:ext>
            </a:extLst>
          </p:cNvPr>
          <p:cNvSpPr>
            <a:spLocks noGrp="1"/>
          </p:cNvSpPr>
          <p:nvPr>
            <p:ph type="title"/>
          </p:nvPr>
        </p:nvSpPr>
        <p:spPr>
          <a:xfrm>
            <a:off x="1467509" y="0"/>
            <a:ext cx="3160761" cy="613847"/>
          </a:xfrm>
        </p:spPr>
        <p:txBody>
          <a:bodyPr>
            <a:normAutofit/>
          </a:bodyPr>
          <a:lstStyle/>
          <a:p>
            <a:r>
              <a:rPr lang="ru-RU" sz="3200" b="1" dirty="0"/>
              <a:t>Этап посадки</a:t>
            </a:r>
            <a:endParaRPr lang="ru-KZ" sz="3200" dirty="0"/>
          </a:p>
        </p:txBody>
      </p:sp>
      <p:pic>
        <p:nvPicPr>
          <p:cNvPr id="4" name="Объект 3">
            <a:extLst>
              <a:ext uri="{FF2B5EF4-FFF2-40B4-BE49-F238E27FC236}">
                <a16:creationId xmlns:a16="http://schemas.microsoft.com/office/drawing/2014/main" id="{F80994F9-FE4C-4691-A56A-7ED0E71A32E1}"/>
              </a:ext>
            </a:extLst>
          </p:cNvPr>
          <p:cNvPicPr>
            <a:picLocks noGrp="1" noChangeAspect="1"/>
          </p:cNvPicPr>
          <p:nvPr>
            <p:ph idx="1"/>
          </p:nvPr>
        </p:nvPicPr>
        <p:blipFill rotWithShape="1">
          <a:blip r:embed="rId2"/>
          <a:srcRect l="31175" t="35226" r="36169" b="42908"/>
          <a:stretch/>
        </p:blipFill>
        <p:spPr>
          <a:xfrm>
            <a:off x="192038" y="521568"/>
            <a:ext cx="7559481" cy="3951958"/>
          </a:xfrm>
          <a:prstGeom prst="rect">
            <a:avLst/>
          </a:prstGeom>
        </p:spPr>
      </p:pic>
      <p:sp>
        <p:nvSpPr>
          <p:cNvPr id="6" name="TextBox 5">
            <a:extLst>
              <a:ext uri="{FF2B5EF4-FFF2-40B4-BE49-F238E27FC236}">
                <a16:creationId xmlns:a16="http://schemas.microsoft.com/office/drawing/2014/main" id="{0B0CDC37-1437-4339-A1F4-B94E5D5BBC81}"/>
              </a:ext>
            </a:extLst>
          </p:cNvPr>
          <p:cNvSpPr txBox="1"/>
          <p:nvPr/>
        </p:nvSpPr>
        <p:spPr>
          <a:xfrm>
            <a:off x="7751519" y="164172"/>
            <a:ext cx="4248443" cy="4524315"/>
          </a:xfrm>
          <a:prstGeom prst="rect">
            <a:avLst/>
          </a:prstGeom>
          <a:noFill/>
        </p:spPr>
        <p:txBody>
          <a:bodyPr wrap="square">
            <a:spAutoFit/>
          </a:bodyPr>
          <a:lstStyle/>
          <a:p>
            <a:pPr algn="just"/>
            <a:r>
              <a:rPr lang="ru-RU" sz="1600" dirty="0"/>
              <a:t>Завершающим этапом полета самолета является посадка. Посадкой называется замедленное движение самолета с высоты 15 м до полной остановки на земле.</a:t>
            </a:r>
          </a:p>
          <a:p>
            <a:pPr algn="just"/>
            <a:r>
              <a:rPr lang="ru-RU" sz="1600" dirty="0"/>
              <a:t>Посадке предшествует снижение самолета с эшелона полета и заход на посадку. Снижение самолета с эшелона полета по маршруту начинается примерно за 200-250 км от аэродрома посадки. На высоте около 400 м самолет, продолжая снижаться, входит в глиссаду. Этот этап посадки называется </a:t>
            </a:r>
            <a:r>
              <a:rPr lang="ru-RU" sz="1600" b="1" dirty="0"/>
              <a:t>снижением по глисса</a:t>
            </a:r>
            <a:r>
              <a:rPr lang="ru-RU" sz="1600" dirty="0"/>
              <a:t>де (</a:t>
            </a:r>
            <a:r>
              <a:rPr lang="ru-RU" sz="1600" b="1" dirty="0"/>
              <a:t>глиссада</a:t>
            </a:r>
            <a:r>
              <a:rPr lang="ru-RU" sz="1600" dirty="0"/>
              <a:t> — траектория снижения самолета в вертикальной плоскости на конечном этапе захода на посадку). </a:t>
            </a:r>
            <a:endParaRPr lang="ru-KZ" dirty="0"/>
          </a:p>
        </p:txBody>
      </p:sp>
      <p:sp>
        <p:nvSpPr>
          <p:cNvPr id="10" name="TextBox 9">
            <a:extLst>
              <a:ext uri="{FF2B5EF4-FFF2-40B4-BE49-F238E27FC236}">
                <a16:creationId xmlns:a16="http://schemas.microsoft.com/office/drawing/2014/main" id="{919A2568-2106-4C5D-80D0-A870E0E6345E}"/>
              </a:ext>
            </a:extLst>
          </p:cNvPr>
          <p:cNvSpPr txBox="1"/>
          <p:nvPr/>
        </p:nvSpPr>
        <p:spPr>
          <a:xfrm>
            <a:off x="1041008" y="4830922"/>
            <a:ext cx="10958954" cy="1815882"/>
          </a:xfrm>
          <a:prstGeom prst="rect">
            <a:avLst/>
          </a:prstGeom>
          <a:noFill/>
        </p:spPr>
        <p:txBody>
          <a:bodyPr wrap="square">
            <a:spAutoFit/>
          </a:bodyPr>
          <a:lstStyle/>
          <a:p>
            <a:pPr algn="just"/>
            <a:r>
              <a:rPr lang="ru-RU" sz="1600" dirty="0"/>
              <a:t>Высота 15 м над уровнем ВПП на глиссаде при посадке самолета считается концом этапа снижения. С этого момента начинается собственно посадка самолета. Следующий этап посадки - </a:t>
            </a:r>
            <a:r>
              <a:rPr lang="ru-RU" sz="1600" b="1" dirty="0"/>
              <a:t>выравнивание</a:t>
            </a:r>
            <a:r>
              <a:rPr lang="ru-RU" sz="1600" dirty="0"/>
              <a:t>. На этом этапе траектория полета переходит из наклонной в горизонтальную с постепенным уменьшением вертикальной скорости. Выравнивание заканчивается на высоте около 1 м. Его осуществляют путем увеличения угла атаки, что приводит к увеличению коэффициента подъемной силы </a:t>
            </a:r>
            <a:r>
              <a:rPr lang="ru-RU" sz="1600" b="1" dirty="0"/>
              <a:t>Су</a:t>
            </a:r>
            <a:r>
              <a:rPr lang="ru-RU" sz="1600" dirty="0"/>
              <a:t> и уменьшению скорости полета. После окончания этапа выравнивания самолет должен иметь некоторый запас скорости для обеспечения устойчивости в полете.</a:t>
            </a:r>
          </a:p>
        </p:txBody>
      </p:sp>
    </p:spTree>
    <p:extLst>
      <p:ext uri="{BB962C8B-B14F-4D97-AF65-F5344CB8AC3E}">
        <p14:creationId xmlns:p14="http://schemas.microsoft.com/office/powerpoint/2010/main" val="174698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CB6C81-C78C-4689-A45C-4328404745A3}"/>
              </a:ext>
            </a:extLst>
          </p:cNvPr>
          <p:cNvSpPr txBox="1"/>
          <p:nvPr/>
        </p:nvSpPr>
        <p:spPr>
          <a:xfrm>
            <a:off x="1389183" y="111931"/>
            <a:ext cx="10638693" cy="3539430"/>
          </a:xfrm>
          <a:prstGeom prst="rect">
            <a:avLst/>
          </a:prstGeom>
          <a:noFill/>
        </p:spPr>
        <p:txBody>
          <a:bodyPr wrap="square">
            <a:spAutoFit/>
          </a:bodyPr>
          <a:lstStyle/>
          <a:p>
            <a:pPr algn="just"/>
            <a:r>
              <a:rPr lang="ru-RU" sz="1600" dirty="0"/>
              <a:t>За этапом выравнивания следует этап </a:t>
            </a:r>
            <a:r>
              <a:rPr lang="ru-RU" sz="1600" b="1" dirty="0"/>
              <a:t>выдерживания</a:t>
            </a:r>
            <a:r>
              <a:rPr lang="ru-RU" sz="1600" dirty="0"/>
              <a:t>, который необходим для дальнейшего уменьшения скорости полета. Это достигается постепенным увеличением угла атаки, что приводит, как и на этапе выравнивания, к увеличению коэффициента су и уменьшению скорости полета V при сохранении равенства Y G. Далее, при движении самолета в процессе этапа выдерживания подъемная сила постепенно уменьшается и становится меньше массы самолета. Самолет начинает </a:t>
            </a:r>
            <a:r>
              <a:rPr lang="ru-RU" sz="1600" b="1" dirty="0"/>
              <a:t>парашютировать</a:t>
            </a:r>
            <a:r>
              <a:rPr lang="ru-RU" sz="1600" dirty="0"/>
              <a:t> и мягко касается ВПП.</a:t>
            </a:r>
          </a:p>
          <a:p>
            <a:pPr algn="just"/>
            <a:r>
              <a:rPr lang="ru-RU" sz="1600" dirty="0"/>
              <a:t>Движение самолёта по взлетной полосе после касания до полной остановки называется </a:t>
            </a:r>
            <a:r>
              <a:rPr lang="ru-RU" sz="1600" b="1" dirty="0"/>
              <a:t>пробегом</a:t>
            </a:r>
            <a:r>
              <a:rPr lang="ru-RU" sz="1600" dirty="0"/>
              <a:t> самолета. </a:t>
            </a:r>
            <a:r>
              <a:rPr lang="ru-RU" sz="1600" b="1" dirty="0"/>
              <a:t>Длина пробега самолета </a:t>
            </a:r>
            <a:r>
              <a:rPr lang="ru-RU" sz="1600" dirty="0"/>
              <a:t>- это расстояние, которое проходит самолет по ВПП от точки касания до полной остановки. </a:t>
            </a:r>
            <a:r>
              <a:rPr lang="ru-RU" sz="1600" b="1" dirty="0"/>
              <a:t>Посадочная дистанция </a:t>
            </a:r>
            <a:r>
              <a:rPr lang="ru-RU" sz="1600" dirty="0"/>
              <a:t>- расстояние по горизонтали, которое проходит самолет при посадке с момента пролета высоты 15 м до полной остановки на ВПП. </a:t>
            </a:r>
          </a:p>
          <a:p>
            <a:pPr algn="just"/>
            <a:r>
              <a:rPr lang="ru-RU" sz="1600" dirty="0"/>
              <a:t>Посадочная скорость (</a:t>
            </a:r>
            <a:r>
              <a:rPr lang="en-US" sz="1600" dirty="0"/>
              <a:t>V</a:t>
            </a:r>
            <a:r>
              <a:rPr lang="ru-RU" sz="1600" dirty="0" err="1"/>
              <a:t>пос</a:t>
            </a:r>
            <a:r>
              <a:rPr lang="ru-RU" sz="1600" dirty="0"/>
              <a:t>) ~ это минимальная скорость безопасного приземления самолета. Значение посадочной скорости можно определить из равенства Y = G в конце этапа выдерживания. Если учесть влияние так называемой воздушной подушки между самолетом и землей, то посадочная скорость меньше скорости в конце выравнивания примерно на 5%. </a:t>
            </a:r>
            <a:endParaRPr lang="ru-KZ" sz="1600" dirty="0"/>
          </a:p>
        </p:txBody>
      </p:sp>
      <p:pic>
        <p:nvPicPr>
          <p:cNvPr id="6" name="Рисунок 5">
            <a:extLst>
              <a:ext uri="{FF2B5EF4-FFF2-40B4-BE49-F238E27FC236}">
                <a16:creationId xmlns:a16="http://schemas.microsoft.com/office/drawing/2014/main" id="{655C3F72-E8D9-40C2-86AD-FE0615F599AF}"/>
              </a:ext>
            </a:extLst>
          </p:cNvPr>
          <p:cNvPicPr>
            <a:picLocks noChangeAspect="1"/>
          </p:cNvPicPr>
          <p:nvPr/>
        </p:nvPicPr>
        <p:blipFill rotWithShape="1">
          <a:blip r:embed="rId2"/>
          <a:srcRect l="43385" t="40405" r="40115" b="53233"/>
          <a:stretch/>
        </p:blipFill>
        <p:spPr>
          <a:xfrm>
            <a:off x="348172" y="4116389"/>
            <a:ext cx="4218038" cy="1454417"/>
          </a:xfrm>
          <a:prstGeom prst="rect">
            <a:avLst/>
          </a:prstGeom>
        </p:spPr>
      </p:pic>
      <p:sp>
        <p:nvSpPr>
          <p:cNvPr id="8" name="TextBox 7">
            <a:extLst>
              <a:ext uri="{FF2B5EF4-FFF2-40B4-BE49-F238E27FC236}">
                <a16:creationId xmlns:a16="http://schemas.microsoft.com/office/drawing/2014/main" id="{723345F3-3C0E-4FD4-BCDC-011FCA1E4647}"/>
              </a:ext>
            </a:extLst>
          </p:cNvPr>
          <p:cNvSpPr txBox="1"/>
          <p:nvPr/>
        </p:nvSpPr>
        <p:spPr>
          <a:xfrm>
            <a:off x="4716816" y="3651361"/>
            <a:ext cx="7311060" cy="2893100"/>
          </a:xfrm>
          <a:prstGeom prst="rect">
            <a:avLst/>
          </a:prstGeom>
          <a:noFill/>
        </p:spPr>
        <p:txBody>
          <a:bodyPr wrap="square">
            <a:spAutoFit/>
          </a:bodyPr>
          <a:lstStyle/>
          <a:p>
            <a:pPr algn="just"/>
            <a:r>
              <a:rPr lang="ru-RU" sz="1400" dirty="0"/>
              <a:t>Для современных самолетов посадочная скорость равна 200-250 км/ч. При такой скорости самолеты с большой посадочной массой имеют достаточно большую длину пробега. Для ее уменьшения используются мощные тормоза на колёсах, воздушные тормоза (тормозные парашюты), реверс тяги (изменение направления тяги двигателей самолета на обратное) и другие средства торможения. Применение этих средств сокращает длину пробега самолета примерно в 2-2,5 раза. Кроме того, на современных самолетах для уменьшения длины пробега и посадочной дистанций на этапе посадки, как и на этапе взлета, используются средства механизации крыла. Известно, что при выпуске щитка (закрылка или предкрылка) увеличиваются коэффициенты </a:t>
            </a:r>
            <a:r>
              <a:rPr lang="ru-RU" sz="1400" b="1" dirty="0"/>
              <a:t>Су макс </a:t>
            </a:r>
            <a:r>
              <a:rPr lang="ru-RU" sz="1400" dirty="0"/>
              <a:t>и </a:t>
            </a:r>
            <a:r>
              <a:rPr lang="ru-RU" sz="1400" b="1" dirty="0" err="1"/>
              <a:t>Сх</a:t>
            </a:r>
            <a:r>
              <a:rPr lang="ru-RU" sz="1400" dirty="0"/>
              <a:t> самолета. При увеличении коэффициента </a:t>
            </a:r>
            <a:r>
              <a:rPr lang="ru-RU" sz="1400" b="1" dirty="0"/>
              <a:t>Су</a:t>
            </a:r>
            <a:r>
              <a:rPr lang="ru-RU" sz="1400" dirty="0"/>
              <a:t> </a:t>
            </a:r>
            <a:r>
              <a:rPr lang="ru-RU" sz="1400" b="1" dirty="0"/>
              <a:t>макс</a:t>
            </a:r>
            <a:r>
              <a:rPr lang="ru-RU" sz="1400" dirty="0"/>
              <a:t> уменьшается посадочная скорость, а при увеличении </a:t>
            </a:r>
            <a:r>
              <a:rPr lang="ru-RU" sz="1400" b="1" dirty="0" err="1"/>
              <a:t>Сх</a:t>
            </a:r>
            <a:r>
              <a:rPr lang="ru-RU" sz="1400" dirty="0"/>
              <a:t> увеличивается гашение скорости при пробеге.</a:t>
            </a:r>
            <a:endParaRPr lang="ru-KZ" sz="1400" dirty="0"/>
          </a:p>
        </p:txBody>
      </p:sp>
    </p:spTree>
    <p:extLst>
      <p:ext uri="{BB962C8B-B14F-4D97-AF65-F5344CB8AC3E}">
        <p14:creationId xmlns:p14="http://schemas.microsoft.com/office/powerpoint/2010/main" val="2776182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E7CCE2-68E3-439F-8A77-39D0E636FFCD}"/>
              </a:ext>
            </a:extLst>
          </p:cNvPr>
          <p:cNvSpPr>
            <a:spLocks noGrp="1"/>
          </p:cNvSpPr>
          <p:nvPr>
            <p:ph type="title"/>
          </p:nvPr>
        </p:nvSpPr>
        <p:spPr>
          <a:xfrm>
            <a:off x="1664457" y="1"/>
            <a:ext cx="6832429" cy="501306"/>
          </a:xfrm>
        </p:spPr>
        <p:txBody>
          <a:bodyPr>
            <a:normAutofit fontScale="90000"/>
          </a:bodyPr>
          <a:lstStyle/>
          <a:p>
            <a:r>
              <a:rPr lang="ru-RU" sz="2800" b="1" dirty="0"/>
              <a:t>Режимы полета вертолетов</a:t>
            </a:r>
            <a:endParaRPr lang="ru-KZ" sz="2800" b="1" dirty="0"/>
          </a:p>
        </p:txBody>
      </p:sp>
      <p:sp>
        <p:nvSpPr>
          <p:cNvPr id="3" name="Объект 2">
            <a:extLst>
              <a:ext uri="{FF2B5EF4-FFF2-40B4-BE49-F238E27FC236}">
                <a16:creationId xmlns:a16="http://schemas.microsoft.com/office/drawing/2014/main" id="{FBD4C6A9-0769-426F-BDE8-AD181981F62C}"/>
              </a:ext>
            </a:extLst>
          </p:cNvPr>
          <p:cNvSpPr>
            <a:spLocks noGrp="1"/>
          </p:cNvSpPr>
          <p:nvPr>
            <p:ph idx="1"/>
          </p:nvPr>
        </p:nvSpPr>
        <p:spPr>
          <a:xfrm>
            <a:off x="1336431" y="374034"/>
            <a:ext cx="10705512" cy="892058"/>
          </a:xfrm>
        </p:spPr>
        <p:txBody>
          <a:bodyPr>
            <a:normAutofit/>
          </a:bodyPr>
          <a:lstStyle/>
          <a:p>
            <a:pPr algn="just"/>
            <a:r>
              <a:rPr lang="ru-RU" sz="1600" dirty="0"/>
              <a:t>Полет вертолета начинается с использования комплекса различных режимов движения: </a:t>
            </a:r>
            <a:r>
              <a:rPr lang="ru-RU" sz="1600" b="1" dirty="0"/>
              <a:t>руление по взлетной площадке, вертикальный подъем на высоту контрольного висения, горизонтальный разгон скорости в воздухе или на взлетной полосе, набор высоты по наклонной траектории.</a:t>
            </a:r>
            <a:endParaRPr lang="ru-KZ" sz="1600" b="1" dirty="0"/>
          </a:p>
        </p:txBody>
      </p:sp>
      <p:sp>
        <p:nvSpPr>
          <p:cNvPr id="5" name="TextBox 4">
            <a:extLst>
              <a:ext uri="{FF2B5EF4-FFF2-40B4-BE49-F238E27FC236}">
                <a16:creationId xmlns:a16="http://schemas.microsoft.com/office/drawing/2014/main" id="{40AEF262-198F-46B5-8A1B-F72309543526}"/>
              </a:ext>
            </a:extLst>
          </p:cNvPr>
          <p:cNvSpPr txBox="1"/>
          <p:nvPr/>
        </p:nvSpPr>
        <p:spPr>
          <a:xfrm>
            <a:off x="4164037" y="1266092"/>
            <a:ext cx="7877906" cy="4770537"/>
          </a:xfrm>
          <a:prstGeom prst="rect">
            <a:avLst/>
          </a:prstGeom>
          <a:noFill/>
        </p:spPr>
        <p:txBody>
          <a:bodyPr wrap="square">
            <a:spAutoFit/>
          </a:bodyPr>
          <a:lstStyle/>
          <a:p>
            <a:pPr algn="just"/>
            <a:r>
              <a:rPr lang="ru-RU" sz="1600" b="1" dirty="0"/>
              <a:t>Руление (или буксировка) вертолета</a:t>
            </a:r>
            <a:r>
              <a:rPr lang="ru-RU" sz="1600" dirty="0"/>
              <a:t> осуществляется для передвижения его на небольшое расстояние по аэродрому (например, со стоянки на старт или с места посадки на стоянку). Руление вертолетов разрешается только на ровной твердой поверхности. По запыленной или снежной поверхности (площадке) рулить рекомендуется таким образом, чтобы вихри пыли или снега оставались позади кабины. </a:t>
            </a:r>
          </a:p>
          <a:p>
            <a:pPr algn="just"/>
            <a:r>
              <a:rPr lang="ru-RU" sz="1600" b="1" dirty="0"/>
              <a:t>Взлет</a:t>
            </a:r>
            <a:r>
              <a:rPr lang="ru-RU" sz="1600" dirty="0"/>
              <a:t> представляет собой неустановившееся ускоренное движение вертолета от места старта до набора высоты стандартного препятствия (15 или 25 м). </a:t>
            </a:r>
          </a:p>
          <a:p>
            <a:pPr algn="just"/>
            <a:r>
              <a:rPr lang="ru-RU" sz="1600" b="1" dirty="0"/>
              <a:t>Режим висения </a:t>
            </a:r>
            <a:r>
              <a:rPr lang="ru-RU" sz="1600" dirty="0"/>
              <a:t>- наиболее характерный режим, при котором вертолет не перемещается относительно земли, а висит на определенной высоте. Этот режим выполняется при каждом взлете для проверки расчета центровки, исправности системы управления и других жизненно важных агрегатов и систем вертолета. Режим висения фиксирует вертолет на высоте менее 10 м (чаще всего на высоте около 3 м). На этой же высоте после опробования всех систем управления выполняется перемещение (полет) вертолета со скоростью не более 10 км/ч. Снижение и приземление вертолета с режима висения производится всегда строго вертикально, против ветра и с вертикальной скоростью 0,1-0,2 м/с.</a:t>
            </a:r>
            <a:endParaRPr lang="ru-KZ" sz="1600" dirty="0"/>
          </a:p>
        </p:txBody>
      </p:sp>
      <p:pic>
        <p:nvPicPr>
          <p:cNvPr id="6" name="Рисунок 5">
            <a:extLst>
              <a:ext uri="{FF2B5EF4-FFF2-40B4-BE49-F238E27FC236}">
                <a16:creationId xmlns:a16="http://schemas.microsoft.com/office/drawing/2014/main" id="{6432F4D8-2A24-424E-9687-BDE983B39CC3}"/>
              </a:ext>
            </a:extLst>
          </p:cNvPr>
          <p:cNvPicPr>
            <a:picLocks noChangeAspect="1"/>
          </p:cNvPicPr>
          <p:nvPr/>
        </p:nvPicPr>
        <p:blipFill rotWithShape="1">
          <a:blip r:embed="rId2"/>
          <a:srcRect l="49999" t="33222" r="33193" b="46460"/>
          <a:stretch/>
        </p:blipFill>
        <p:spPr>
          <a:xfrm>
            <a:off x="284813" y="1640124"/>
            <a:ext cx="3879224" cy="3951784"/>
          </a:xfrm>
          <a:prstGeom prst="rect">
            <a:avLst/>
          </a:prstGeom>
        </p:spPr>
      </p:pic>
    </p:spTree>
    <p:extLst>
      <p:ext uri="{BB962C8B-B14F-4D97-AF65-F5344CB8AC3E}">
        <p14:creationId xmlns:p14="http://schemas.microsoft.com/office/powerpoint/2010/main" val="4056000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4C873A-66E1-42D3-91E2-2D0AA9AAC751}"/>
              </a:ext>
            </a:extLst>
          </p:cNvPr>
          <p:cNvSpPr txBox="1"/>
          <p:nvPr/>
        </p:nvSpPr>
        <p:spPr>
          <a:xfrm>
            <a:off x="464234" y="151179"/>
            <a:ext cx="11563643" cy="6555641"/>
          </a:xfrm>
          <a:prstGeom prst="rect">
            <a:avLst/>
          </a:prstGeom>
          <a:noFill/>
        </p:spPr>
        <p:txBody>
          <a:bodyPr wrap="square">
            <a:spAutoFit/>
          </a:bodyPr>
          <a:lstStyle/>
          <a:p>
            <a:pPr algn="just"/>
            <a:r>
              <a:rPr lang="ru-RU" sz="1500" b="1" dirty="0"/>
              <a:t>	Взлет </a:t>
            </a:r>
            <a:r>
              <a:rPr lang="ru-RU" sz="1500" b="1" dirty="0" err="1"/>
              <a:t>по-вертолетному</a:t>
            </a:r>
            <a:r>
              <a:rPr lang="ru-RU" sz="1500" b="1" dirty="0"/>
              <a:t> </a:t>
            </a:r>
            <a:r>
              <a:rPr lang="ru-RU" sz="1500" dirty="0"/>
              <a:t>является основным способом взлета. В зависимости от размера взлетной площадки, конфигурации и высоты окружающих ее препятствий, температуры воздуха, скорости и направления ветра взлет может быть выполнен по различным траекториям. Самое главное: при таком взлете подъемная сила вертолета возникает только за счет работы несущего винта. </a:t>
            </a:r>
          </a:p>
          <a:p>
            <a:pPr algn="just"/>
            <a:r>
              <a:rPr lang="ru-RU" sz="1500" b="1" dirty="0"/>
              <a:t>	Взлет </a:t>
            </a:r>
            <a:r>
              <a:rPr lang="ru-RU" sz="1500" b="1" dirty="0" err="1"/>
              <a:t>по-самолетному</a:t>
            </a:r>
            <a:r>
              <a:rPr lang="ru-RU" sz="1500" b="1" dirty="0"/>
              <a:t> </a:t>
            </a:r>
            <a:r>
              <a:rPr lang="ru-RU" sz="1500" dirty="0"/>
              <a:t>выполняется в том случае, если избыточная сила тяги несущего винта недостаточна для взлета </a:t>
            </a:r>
            <a:r>
              <a:rPr lang="ru-RU" sz="1500" dirty="0" err="1"/>
              <a:t>по-вертолетному</a:t>
            </a:r>
            <a:r>
              <a:rPr lang="ru-RU" sz="1500" dirty="0"/>
              <a:t> из-за перегрузки вертолета. При таком взлете для разбега вертолета нужна посадочная площадка длиной 80-100 м. После отрыва вертолет выдерживают на высоте около 0,5 м до выхода на скорость 50-60 км/ч, а затем продолжают разгон с плавным набором высоты. </a:t>
            </a:r>
          </a:p>
          <a:p>
            <a:pPr algn="just"/>
            <a:r>
              <a:rPr lang="ru-RU" sz="1500" b="1" dirty="0"/>
              <a:t>	Горизонтальный разгон вертолета и набор высоты </a:t>
            </a:r>
            <a:r>
              <a:rPr lang="ru-RU" sz="1500" dirty="0"/>
              <a:t>— завершающие этапы любого способа взлета вертолета. Разгон вертолета производится по слабо наклонной траектории и заканчивается на высоте 30-50 м, а затем продолжается набор высоты до заданного эшелона полета. </a:t>
            </a:r>
          </a:p>
          <a:p>
            <a:pPr algn="just"/>
            <a:r>
              <a:rPr lang="ru-RU" sz="1500" b="1" dirty="0"/>
              <a:t>	Горизонтальный полет вертолета </a:t>
            </a:r>
            <a:r>
              <a:rPr lang="ru-RU" sz="1500" dirty="0"/>
              <a:t>может происходить с любой скоростью - от нулевой до максимально возможной. </a:t>
            </a:r>
          </a:p>
          <a:p>
            <a:pPr algn="just"/>
            <a:r>
              <a:rPr lang="ru-RU" sz="1500" dirty="0"/>
              <a:t>	Помимо установившегося горизонтального полета различают горизонтальные прямолинейные маневры вертолета (</a:t>
            </a:r>
            <a:r>
              <a:rPr lang="ru-RU" sz="1500" b="1" dirty="0"/>
              <a:t>разгон, торможение, вираж, восьмерка, змейка</a:t>
            </a:r>
            <a:r>
              <a:rPr lang="ru-RU" sz="1500" dirty="0"/>
              <a:t>), выполняемые для изменения скорости или  направления при неизменной высоте полета, маневры в вертикальной плоскости (</a:t>
            </a:r>
            <a:r>
              <a:rPr lang="ru-RU" sz="1500" b="1" dirty="0"/>
              <a:t>горки и пикирование</a:t>
            </a:r>
            <a:r>
              <a:rPr lang="ru-RU" sz="1500" dirty="0"/>
              <a:t>), а также пространственные маневры (</a:t>
            </a:r>
            <a:r>
              <a:rPr lang="ru-RU" sz="1500" b="1" dirty="0"/>
              <a:t>спираль, боевой разворот</a:t>
            </a:r>
            <a:r>
              <a:rPr lang="ru-RU" sz="1500" dirty="0"/>
              <a:t> и т.д.). Перечисленные фигуры относятся к фигурам простого пилотажа. К фигурам сложного пилотажа, которые в последнее время стали выполнять на вертолетах со спортивными или рекламными целями, относится </a:t>
            </a:r>
            <a:r>
              <a:rPr lang="ru-RU" sz="1500" b="1" dirty="0"/>
              <a:t>петля Нестерова</a:t>
            </a:r>
            <a:r>
              <a:rPr lang="ru-RU" sz="1500" dirty="0"/>
              <a:t>, так называемая «</a:t>
            </a:r>
            <a:r>
              <a:rPr lang="ru-RU" sz="1500" b="1" dirty="0"/>
              <a:t>бочка</a:t>
            </a:r>
            <a:r>
              <a:rPr lang="ru-RU" sz="1500" dirty="0"/>
              <a:t>», и др. </a:t>
            </a:r>
          </a:p>
          <a:p>
            <a:pPr algn="just"/>
            <a:r>
              <a:rPr lang="ru-RU" sz="1500" dirty="0"/>
              <a:t>	Для выполнения посадки также используется комплекс неустановившихся режимов движения вертолета: </a:t>
            </a:r>
            <a:r>
              <a:rPr lang="ru-RU" sz="1500" b="1" dirty="0"/>
              <a:t>снижение по наклонной траектории, вывод из планирования (выравнивание), горизонтальное торможение (выдерживание), зависание, вертикальное снижение, приземление, пробег и руление с посадочной площадки на стоянку</a:t>
            </a:r>
            <a:r>
              <a:rPr lang="ru-RU" sz="1500" dirty="0"/>
              <a:t>. </a:t>
            </a:r>
          </a:p>
          <a:p>
            <a:pPr algn="just"/>
            <a:r>
              <a:rPr lang="ru-RU" sz="1500" dirty="0"/>
              <a:t>	Посадка вертолета может производиться </a:t>
            </a:r>
            <a:r>
              <a:rPr lang="ru-RU" sz="1500" dirty="0" err="1"/>
              <a:t>по-вертолетному</a:t>
            </a:r>
            <a:r>
              <a:rPr lang="ru-RU" sz="1500" dirty="0"/>
              <a:t> (практически без поступательного движения), </a:t>
            </a:r>
            <a:r>
              <a:rPr lang="ru-RU" sz="1500" dirty="0" err="1"/>
              <a:t>по-самолетному</a:t>
            </a:r>
            <a:r>
              <a:rPr lang="ru-RU" sz="1500" dirty="0"/>
              <a:t> (с поступательной скоростью) или в режиме самовращения несущего винта. Посадка </a:t>
            </a:r>
            <a:r>
              <a:rPr lang="ru-RU" sz="1500" dirty="0" err="1"/>
              <a:t>по-вертолетному</a:t>
            </a:r>
            <a:r>
              <a:rPr lang="ru-RU" sz="1500" dirty="0"/>
              <a:t> - это посадка вертолета в обычных условиях. </a:t>
            </a:r>
            <a:r>
              <a:rPr lang="ru-RU" sz="1500" dirty="0" err="1"/>
              <a:t>По-самолетному</a:t>
            </a:r>
            <a:r>
              <a:rPr lang="ru-RU" sz="1500" dirty="0"/>
              <a:t> вертолет садится в тех случаях, когда по каким-либо причинам нельзя «зависнуть» над местом посадки, а на режиме самовращения несущего винта посадка осуществляется в аварийных ситуациях.</a:t>
            </a:r>
            <a:endParaRPr lang="ru-KZ" sz="1500" dirty="0"/>
          </a:p>
        </p:txBody>
      </p:sp>
    </p:spTree>
    <p:extLst>
      <p:ext uri="{BB962C8B-B14F-4D97-AF65-F5344CB8AC3E}">
        <p14:creationId xmlns:p14="http://schemas.microsoft.com/office/powerpoint/2010/main" val="1989563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05DE1A-30BF-4D73-BDE2-95DBD3F1CD09}"/>
              </a:ext>
            </a:extLst>
          </p:cNvPr>
          <p:cNvSpPr>
            <a:spLocks noGrp="1"/>
          </p:cNvSpPr>
          <p:nvPr>
            <p:ph type="title"/>
          </p:nvPr>
        </p:nvSpPr>
        <p:spPr/>
        <p:txBody>
          <a:bodyPr/>
          <a:lstStyle/>
          <a:p>
            <a:r>
              <a:rPr lang="ru-RU" b="1" dirty="0">
                <a:latin typeface="Times New Roman" panose="02020603050405020304" pitchFamily="18" charset="0"/>
                <a:cs typeface="Times New Roman" panose="02020603050405020304" pitchFamily="18" charset="0"/>
              </a:rPr>
              <a:t>Список литературы:</a:t>
            </a:r>
            <a:endParaRPr lang="ru-KZ" dirty="0"/>
          </a:p>
        </p:txBody>
      </p:sp>
      <p:sp>
        <p:nvSpPr>
          <p:cNvPr id="3" name="Объект 2">
            <a:extLst>
              <a:ext uri="{FF2B5EF4-FFF2-40B4-BE49-F238E27FC236}">
                <a16:creationId xmlns:a16="http://schemas.microsoft.com/office/drawing/2014/main" id="{25753AF8-B326-4A1C-8683-4F3F6A9D736C}"/>
              </a:ext>
            </a:extLst>
          </p:cNvPr>
          <p:cNvSpPr>
            <a:spLocks noGrp="1"/>
          </p:cNvSpPr>
          <p:nvPr>
            <p:ph idx="1"/>
          </p:nvPr>
        </p:nvSpPr>
        <p:spPr>
          <a:xfrm>
            <a:off x="1997612" y="1786597"/>
            <a:ext cx="9507000" cy="4124625"/>
          </a:xfrm>
        </p:spPr>
        <p:txBody>
          <a:bodyPr/>
          <a:lstStyle/>
          <a:p>
            <a:pPr algn="just">
              <a:tabLst>
                <a:tab pos="571500" algn="l"/>
              </a:tabLs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1.Наставление по кодам. Том 1.1, ВМО №306, 1995,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дополн</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август</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2005).</a:t>
            </a:r>
            <a:endParaRPr lang="ru-KZ"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tabLst>
                <a:tab pos="571500" algn="l"/>
              </a:tabLs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2.Богаткин О.Г. Основы авиационной метеорологии: учебник. / О.Г.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Богаткин</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 С-Пб.: РГГМУ 2010. – 339 с.</a:t>
            </a:r>
            <a:endParaRPr lang="ru-KZ"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tabLst>
                <a:tab pos="571500" algn="l"/>
              </a:tabLs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3.Сафонова Т.В. Авиационная метеорология: учеб. пособие/ Т.В. Сафонова. – Ульяновск: УВАУ ГА(И), 2014. – 237 с.</a:t>
            </a:r>
            <a:endParaRPr lang="ru-KZ"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tabLst>
                <a:tab pos="571500" algn="l"/>
              </a:tabLs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ru-RU" sz="1800" dirty="0">
                <a:effectLst/>
                <a:latin typeface="Arial" panose="020B0604020202020204" pitchFamily="34" charset="0"/>
                <a:ea typeface="Times New Roman" panose="02020603050405020304" pitchFamily="18" charset="0"/>
                <a:cs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Позднякова В.А. Практическая авиационная метеорология: учеб. пособие/ Уральский УТЦ ГА: Екатеринбург. 2010. – 113 с.</a:t>
            </a:r>
            <a:endParaRPr lang="ru-KZ"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tabLst>
                <a:tab pos="571500" algn="l"/>
              </a:tabLs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5.</a:t>
            </a:r>
            <a:r>
              <a:rPr lang="ru-RU" sz="1800" dirty="0">
                <a:effectLst/>
                <a:latin typeface="Arial" panose="020B0604020202020204" pitchFamily="34" charset="0"/>
                <a:ea typeface="Times New Roman" panose="02020603050405020304" pitchFamily="18" charset="0"/>
                <a:cs typeface="Times New Roman" panose="02020603050405020304" pitchFamily="18" charset="0"/>
              </a:rPr>
              <a:t> </a:t>
            </a:r>
            <a:r>
              <a:rPr lang="ru-RU" sz="1800" dirty="0" err="1">
                <a:effectLst/>
                <a:latin typeface="Times New Roman" panose="02020603050405020304" pitchFamily="18" charset="0"/>
                <a:ea typeface="Times New Roman" panose="02020603050405020304" pitchFamily="18" charset="0"/>
                <a:cs typeface="Times New Roman" panose="02020603050405020304" pitchFamily="18" charset="0"/>
              </a:rPr>
              <a:t>Богаткин</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О. Г. Практикум по курсу Основы авиационной метеорологии.</a:t>
            </a:r>
            <a:endParaRPr lang="ru-KZ"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С</a:t>
            </a:r>
            <a:r>
              <a:rPr lang="en-US" sz="1800" dirty="0">
                <a:effectLst/>
                <a:latin typeface="Times New Roman" panose="02020603050405020304" pitchFamily="18" charset="0"/>
                <a:ea typeface="Times New Roman" panose="02020603050405020304" pitchFamily="18" charset="0"/>
              </a:rPr>
              <a:t>-</a:t>
            </a:r>
            <a:r>
              <a:rPr lang="ru-RU" sz="1800" dirty="0">
                <a:effectLst/>
                <a:latin typeface="Times New Roman" panose="02020603050405020304" pitchFamily="18" charset="0"/>
                <a:ea typeface="Times New Roman" panose="02020603050405020304" pitchFamily="18" charset="0"/>
              </a:rPr>
              <a:t>Пб</a:t>
            </a:r>
            <a:r>
              <a:rPr lang="en-US" sz="1800" dirty="0">
                <a:effectLst/>
                <a:latin typeface="Times New Roman" panose="02020603050405020304" pitchFamily="18" charset="0"/>
                <a:ea typeface="Times New Roman" panose="02020603050405020304" pitchFamily="18" charset="0"/>
              </a:rPr>
              <a:t>.: </a:t>
            </a:r>
            <a:r>
              <a:rPr lang="ru-RU" sz="1800" dirty="0">
                <a:effectLst/>
                <a:latin typeface="Times New Roman" panose="02020603050405020304" pitchFamily="18" charset="0"/>
                <a:ea typeface="Times New Roman" panose="02020603050405020304" pitchFamily="18" charset="0"/>
              </a:rPr>
              <a:t>РГГМУ</a:t>
            </a:r>
            <a:r>
              <a:rPr lang="en-US" sz="1800" dirty="0">
                <a:effectLst/>
                <a:latin typeface="Times New Roman" panose="02020603050405020304" pitchFamily="18" charset="0"/>
                <a:ea typeface="Times New Roman" panose="02020603050405020304" pitchFamily="18" charset="0"/>
              </a:rPr>
              <a:t>. 2009 </a:t>
            </a:r>
            <a:r>
              <a:rPr lang="ru-RU" sz="1800" dirty="0">
                <a:effectLst/>
                <a:latin typeface="Times New Roman" panose="02020603050405020304" pitchFamily="18" charset="0"/>
                <a:ea typeface="Times New Roman" panose="02020603050405020304" pitchFamily="18" charset="0"/>
              </a:rPr>
              <a:t>г</a:t>
            </a:r>
            <a:r>
              <a:rPr lang="en-US" sz="1800" dirty="0">
                <a:effectLst/>
                <a:latin typeface="Times New Roman" panose="02020603050405020304" pitchFamily="18" charset="0"/>
                <a:ea typeface="Times New Roman" panose="02020603050405020304" pitchFamily="18" charset="0"/>
              </a:rPr>
              <a:t>.</a:t>
            </a:r>
            <a:endParaRPr lang="ru-KZ" sz="1800" dirty="0"/>
          </a:p>
          <a:p>
            <a:pPr marL="0" indent="0">
              <a:buNone/>
            </a:pPr>
            <a:endParaRPr lang="ru-KZ" dirty="0"/>
          </a:p>
        </p:txBody>
      </p:sp>
    </p:spTree>
    <p:extLst>
      <p:ext uri="{BB962C8B-B14F-4D97-AF65-F5344CB8AC3E}">
        <p14:creationId xmlns:p14="http://schemas.microsoft.com/office/powerpoint/2010/main" val="69765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74FE2B-67C8-4B3A-981A-AD05B94B1DB3}"/>
              </a:ext>
            </a:extLst>
          </p:cNvPr>
          <p:cNvSpPr>
            <a:spLocks noGrp="1"/>
          </p:cNvSpPr>
          <p:nvPr>
            <p:ph type="title"/>
          </p:nvPr>
        </p:nvSpPr>
        <p:spPr>
          <a:xfrm>
            <a:off x="2592925" y="624110"/>
            <a:ext cx="8911687" cy="867065"/>
          </a:xfrm>
        </p:spPr>
        <p:txBody>
          <a:bodyPr>
            <a:normAutofit/>
          </a:bodyPr>
          <a:lstStyle/>
          <a:p>
            <a:r>
              <a:rPr lang="ru-RU" sz="2800" b="1" dirty="0">
                <a:effectLst/>
                <a:latin typeface="Times New Roman" panose="02020603050405020304" pitchFamily="18" charset="0"/>
                <a:ea typeface="Times New Roman" panose="02020603050405020304" pitchFamily="18" charset="0"/>
              </a:rPr>
              <a:t>Цель лекции:</a:t>
            </a:r>
            <a:endParaRPr lang="ru-KZ" sz="4800" dirty="0"/>
          </a:p>
        </p:txBody>
      </p:sp>
      <p:sp>
        <p:nvSpPr>
          <p:cNvPr id="3" name="Объект 2">
            <a:extLst>
              <a:ext uri="{FF2B5EF4-FFF2-40B4-BE49-F238E27FC236}">
                <a16:creationId xmlns:a16="http://schemas.microsoft.com/office/drawing/2014/main" id="{4AD65849-20BD-493C-A76D-C30E0C81BD6C}"/>
              </a:ext>
            </a:extLst>
          </p:cNvPr>
          <p:cNvSpPr>
            <a:spLocks noGrp="1"/>
          </p:cNvSpPr>
          <p:nvPr>
            <p:ph idx="1"/>
          </p:nvPr>
        </p:nvSpPr>
        <p:spPr>
          <a:xfrm>
            <a:off x="2075180" y="1491175"/>
            <a:ext cx="8911687" cy="4375053"/>
          </a:xfrm>
        </p:spPr>
        <p:txBody>
          <a:bodyPr>
            <a:normAutofit/>
          </a:bodyPr>
          <a:lstStyle/>
          <a:p>
            <a:r>
              <a:rPr lang="ru-RU" sz="2800" dirty="0">
                <a:effectLst/>
                <a:latin typeface="Times New Roman" panose="02020603050405020304" pitchFamily="18" charset="0"/>
                <a:ea typeface="Times New Roman" panose="02020603050405020304" pitchFamily="18" charset="0"/>
              </a:rPr>
              <a:t>Ознакомиться с основами динамики и режимами полета воздушного судна.</a:t>
            </a:r>
            <a:endParaRPr lang="ru-KZ" sz="2800" dirty="0"/>
          </a:p>
        </p:txBody>
      </p:sp>
    </p:spTree>
    <p:extLst>
      <p:ext uri="{BB962C8B-B14F-4D97-AF65-F5344CB8AC3E}">
        <p14:creationId xmlns:p14="http://schemas.microsoft.com/office/powerpoint/2010/main" val="215332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D47E30-AC8B-444B-BA57-E5B07E0B1BFD}"/>
              </a:ext>
            </a:extLst>
          </p:cNvPr>
          <p:cNvSpPr>
            <a:spLocks noGrp="1"/>
          </p:cNvSpPr>
          <p:nvPr>
            <p:ph type="title"/>
          </p:nvPr>
        </p:nvSpPr>
        <p:spPr>
          <a:xfrm>
            <a:off x="2592925" y="624110"/>
            <a:ext cx="8911687" cy="698253"/>
          </a:xfrm>
        </p:spPr>
        <p:txBody>
          <a:bodyPr/>
          <a:lstStyle/>
          <a:p>
            <a:r>
              <a:rPr lang="ru-RU" b="1" dirty="0"/>
              <a:t>Горизонтальный полет самолета</a:t>
            </a:r>
            <a:endParaRPr lang="ru-KZ" b="1" dirty="0"/>
          </a:p>
        </p:txBody>
      </p:sp>
      <p:pic>
        <p:nvPicPr>
          <p:cNvPr id="4" name="Объект 3">
            <a:extLst>
              <a:ext uri="{FF2B5EF4-FFF2-40B4-BE49-F238E27FC236}">
                <a16:creationId xmlns:a16="http://schemas.microsoft.com/office/drawing/2014/main" id="{C55E8BBE-8570-4360-90F8-C919AD9D47FC}"/>
              </a:ext>
            </a:extLst>
          </p:cNvPr>
          <p:cNvPicPr>
            <a:picLocks noGrp="1" noChangeAspect="1"/>
          </p:cNvPicPr>
          <p:nvPr>
            <p:ph idx="1"/>
          </p:nvPr>
        </p:nvPicPr>
        <p:blipFill rotWithShape="1">
          <a:blip r:embed="rId2"/>
          <a:srcRect l="34767" t="45901" r="33696" b="35325"/>
          <a:stretch/>
        </p:blipFill>
        <p:spPr>
          <a:xfrm>
            <a:off x="6096000" y="1628334"/>
            <a:ext cx="5483640" cy="2774854"/>
          </a:xfrm>
          <a:prstGeom prst="rect">
            <a:avLst/>
          </a:prstGeom>
        </p:spPr>
      </p:pic>
      <p:sp>
        <p:nvSpPr>
          <p:cNvPr id="6" name="TextBox 5">
            <a:extLst>
              <a:ext uri="{FF2B5EF4-FFF2-40B4-BE49-F238E27FC236}">
                <a16:creationId xmlns:a16="http://schemas.microsoft.com/office/drawing/2014/main" id="{C2224D9A-9C1C-4797-BAB3-272CA3DAAFD9}"/>
              </a:ext>
            </a:extLst>
          </p:cNvPr>
          <p:cNvSpPr txBox="1"/>
          <p:nvPr/>
        </p:nvSpPr>
        <p:spPr>
          <a:xfrm>
            <a:off x="6519615" y="4629502"/>
            <a:ext cx="5483641" cy="1200329"/>
          </a:xfrm>
          <a:prstGeom prst="rect">
            <a:avLst/>
          </a:prstGeom>
          <a:noFill/>
        </p:spPr>
        <p:txBody>
          <a:bodyPr wrap="square">
            <a:spAutoFit/>
          </a:bodyPr>
          <a:lstStyle/>
          <a:p>
            <a:pPr algn="just"/>
            <a:r>
              <a:rPr lang="ru-RU" dirty="0"/>
              <a:t>На горизонтально летящий самолет действуют следующие силы: G - вес самолета, Р - тяга двигателя, Y - подъемная сила и X — лобовое сопротивление. </a:t>
            </a:r>
            <a:endParaRPr lang="ru-KZ" dirty="0"/>
          </a:p>
        </p:txBody>
      </p:sp>
      <p:sp>
        <p:nvSpPr>
          <p:cNvPr id="8" name="TextBox 7">
            <a:extLst>
              <a:ext uri="{FF2B5EF4-FFF2-40B4-BE49-F238E27FC236}">
                <a16:creationId xmlns:a16="http://schemas.microsoft.com/office/drawing/2014/main" id="{E001441A-ABA3-4711-BE4E-1D24DCD3BA1C}"/>
              </a:ext>
            </a:extLst>
          </p:cNvPr>
          <p:cNvSpPr txBox="1"/>
          <p:nvPr/>
        </p:nvSpPr>
        <p:spPr>
          <a:xfrm>
            <a:off x="612360" y="1675812"/>
            <a:ext cx="5483640" cy="2031325"/>
          </a:xfrm>
          <a:prstGeom prst="rect">
            <a:avLst/>
          </a:prstGeom>
          <a:noFill/>
        </p:spPr>
        <p:txBody>
          <a:bodyPr wrap="square">
            <a:spAutoFit/>
          </a:bodyPr>
          <a:lstStyle/>
          <a:p>
            <a:pPr algn="just"/>
            <a:r>
              <a:rPr lang="ru-RU" dirty="0"/>
              <a:t>Движение самолета с постоянной по величине и направлению скоростью называется </a:t>
            </a:r>
            <a:r>
              <a:rPr lang="ru-RU" b="1" dirty="0"/>
              <a:t>установившимся</a:t>
            </a:r>
            <a:r>
              <a:rPr lang="ru-RU" dirty="0"/>
              <a:t>.</a:t>
            </a:r>
          </a:p>
          <a:p>
            <a:pPr algn="just"/>
            <a:r>
              <a:rPr lang="ru-RU" b="1" dirty="0"/>
              <a:t>Установившимся</a:t>
            </a:r>
            <a:r>
              <a:rPr lang="ru-RU" dirty="0"/>
              <a:t> горизонтальным полетом называется равномерное движение самолета по прямолинейной горизонтальной траектории. </a:t>
            </a:r>
            <a:endParaRPr lang="ru-KZ" dirty="0"/>
          </a:p>
        </p:txBody>
      </p:sp>
      <p:pic>
        <p:nvPicPr>
          <p:cNvPr id="11" name="Рисунок 10">
            <a:extLst>
              <a:ext uri="{FF2B5EF4-FFF2-40B4-BE49-F238E27FC236}">
                <a16:creationId xmlns:a16="http://schemas.microsoft.com/office/drawing/2014/main" id="{F1340284-3280-4DB6-908E-327C6748A85C}"/>
              </a:ext>
            </a:extLst>
          </p:cNvPr>
          <p:cNvPicPr>
            <a:picLocks noChangeAspect="1"/>
          </p:cNvPicPr>
          <p:nvPr/>
        </p:nvPicPr>
        <p:blipFill rotWithShape="1">
          <a:blip r:embed="rId3"/>
          <a:srcRect l="47989" t="41843" r="29039" b="51795"/>
          <a:stretch/>
        </p:blipFill>
        <p:spPr>
          <a:xfrm>
            <a:off x="612360" y="3870432"/>
            <a:ext cx="5198529" cy="1035781"/>
          </a:xfrm>
          <a:prstGeom prst="rect">
            <a:avLst/>
          </a:prstGeom>
        </p:spPr>
      </p:pic>
      <p:sp>
        <p:nvSpPr>
          <p:cNvPr id="13" name="TextBox 12">
            <a:extLst>
              <a:ext uri="{FF2B5EF4-FFF2-40B4-BE49-F238E27FC236}">
                <a16:creationId xmlns:a16="http://schemas.microsoft.com/office/drawing/2014/main" id="{3A0DC36B-0C17-44E8-A12D-31B237CACF92}"/>
              </a:ext>
            </a:extLst>
          </p:cNvPr>
          <p:cNvSpPr txBox="1"/>
          <p:nvPr/>
        </p:nvSpPr>
        <p:spPr>
          <a:xfrm>
            <a:off x="612360" y="5132813"/>
            <a:ext cx="4786533" cy="1200328"/>
          </a:xfrm>
          <a:prstGeom prst="rect">
            <a:avLst/>
          </a:prstGeom>
          <a:noFill/>
        </p:spPr>
        <p:txBody>
          <a:bodyPr wrap="square">
            <a:spAutoFit/>
          </a:bodyPr>
          <a:lstStyle/>
          <a:p>
            <a:pPr algn="just"/>
            <a:r>
              <a:rPr lang="ru-RU" dirty="0"/>
              <a:t>Уравнение (3.1) дает условие прямолинейности движения самолета, а уравнение (3.2) - постоянства скорости.</a:t>
            </a:r>
            <a:endParaRPr lang="ru-KZ" dirty="0"/>
          </a:p>
        </p:txBody>
      </p:sp>
    </p:spTree>
    <p:extLst>
      <p:ext uri="{BB962C8B-B14F-4D97-AF65-F5344CB8AC3E}">
        <p14:creationId xmlns:p14="http://schemas.microsoft.com/office/powerpoint/2010/main" val="851923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89EF2E5-B862-4ADA-A6E2-DE01CF5A2C5F}"/>
              </a:ext>
            </a:extLst>
          </p:cNvPr>
          <p:cNvPicPr>
            <a:picLocks noChangeAspect="1"/>
          </p:cNvPicPr>
          <p:nvPr/>
        </p:nvPicPr>
        <p:blipFill rotWithShape="1">
          <a:blip r:embed="rId2"/>
          <a:srcRect l="45808" t="50000" r="29730" b="44202"/>
          <a:stretch/>
        </p:blipFill>
        <p:spPr>
          <a:xfrm>
            <a:off x="1904845" y="126120"/>
            <a:ext cx="6841343" cy="951319"/>
          </a:xfrm>
          <a:prstGeom prst="rect">
            <a:avLst/>
          </a:prstGeom>
        </p:spPr>
      </p:pic>
      <p:pic>
        <p:nvPicPr>
          <p:cNvPr id="5" name="Рисунок 4">
            <a:extLst>
              <a:ext uri="{FF2B5EF4-FFF2-40B4-BE49-F238E27FC236}">
                <a16:creationId xmlns:a16="http://schemas.microsoft.com/office/drawing/2014/main" id="{B886030B-21CE-4AD5-AF08-2B879BC5CA6D}"/>
              </a:ext>
            </a:extLst>
          </p:cNvPr>
          <p:cNvPicPr>
            <a:picLocks noChangeAspect="1"/>
          </p:cNvPicPr>
          <p:nvPr/>
        </p:nvPicPr>
        <p:blipFill rotWithShape="1">
          <a:blip r:embed="rId3"/>
          <a:srcRect l="42218" t="28831" r="33347" b="64069"/>
          <a:stretch/>
        </p:blipFill>
        <p:spPr>
          <a:xfrm>
            <a:off x="1904845" y="1329733"/>
            <a:ext cx="8382310" cy="915687"/>
          </a:xfrm>
          <a:prstGeom prst="rect">
            <a:avLst/>
          </a:prstGeom>
        </p:spPr>
      </p:pic>
      <p:sp>
        <p:nvSpPr>
          <p:cNvPr id="7" name="TextBox 6">
            <a:extLst>
              <a:ext uri="{FF2B5EF4-FFF2-40B4-BE49-F238E27FC236}">
                <a16:creationId xmlns:a16="http://schemas.microsoft.com/office/drawing/2014/main" id="{27B00288-A25D-42BE-8592-D56EB64A5DDE}"/>
              </a:ext>
            </a:extLst>
          </p:cNvPr>
          <p:cNvSpPr txBox="1"/>
          <p:nvPr/>
        </p:nvSpPr>
        <p:spPr>
          <a:xfrm>
            <a:off x="663676" y="2395424"/>
            <a:ext cx="11528323" cy="1477328"/>
          </a:xfrm>
          <a:prstGeom prst="rect">
            <a:avLst/>
          </a:prstGeom>
          <a:noFill/>
        </p:spPr>
        <p:txBody>
          <a:bodyPr wrap="square">
            <a:spAutoFit/>
          </a:bodyPr>
          <a:lstStyle/>
          <a:p>
            <a:pPr algn="just"/>
            <a:r>
              <a:rPr lang="ru-RU" dirty="0"/>
              <a:t>Из выражения (3.4) видно, что потребная скорость горизонтального полета зависит от угла атаки, высоты полета самолета и величины G/S, которую называют </a:t>
            </a:r>
            <a:r>
              <a:rPr lang="ru-RU" b="1" dirty="0"/>
              <a:t>удельной нагрузкой на крыло</a:t>
            </a:r>
            <a:r>
              <a:rPr lang="ru-RU" dirty="0"/>
              <a:t>. </a:t>
            </a:r>
          </a:p>
          <a:p>
            <a:pPr algn="just"/>
            <a:r>
              <a:rPr lang="ru-RU" dirty="0"/>
              <a:t>Как видно из последней формулы, УГП уменьшается при увеличении угла атаки и достигает минимума при а = </a:t>
            </a:r>
            <a:r>
              <a:rPr lang="ru-RU" dirty="0" err="1"/>
              <a:t>а,ф</a:t>
            </a:r>
            <a:r>
              <a:rPr lang="ru-RU" dirty="0"/>
              <a:t>. Однако полеты выполняются не на критических углах атаки, а на так называемых </a:t>
            </a:r>
            <a:r>
              <a:rPr lang="ru-RU" b="1" dirty="0"/>
              <a:t>допустимых углах атаки</a:t>
            </a:r>
            <a:r>
              <a:rPr lang="ru-RU" dirty="0"/>
              <a:t>, которые чуть меньше критических.</a:t>
            </a:r>
            <a:endParaRPr lang="ru-KZ" dirty="0"/>
          </a:p>
        </p:txBody>
      </p:sp>
      <p:pic>
        <p:nvPicPr>
          <p:cNvPr id="8" name="Рисунок 7">
            <a:extLst>
              <a:ext uri="{FF2B5EF4-FFF2-40B4-BE49-F238E27FC236}">
                <a16:creationId xmlns:a16="http://schemas.microsoft.com/office/drawing/2014/main" id="{6E16AB39-7C20-43BD-B5F9-2A2626AD634B}"/>
              </a:ext>
            </a:extLst>
          </p:cNvPr>
          <p:cNvPicPr>
            <a:picLocks noChangeAspect="1"/>
          </p:cNvPicPr>
          <p:nvPr/>
        </p:nvPicPr>
        <p:blipFill rotWithShape="1">
          <a:blip r:embed="rId4"/>
          <a:srcRect l="45187" t="33381" r="51129" b="64093"/>
          <a:stretch/>
        </p:blipFill>
        <p:spPr>
          <a:xfrm>
            <a:off x="2606737" y="3252300"/>
            <a:ext cx="1065324" cy="321799"/>
          </a:xfrm>
          <a:prstGeom prst="rect">
            <a:avLst/>
          </a:prstGeom>
        </p:spPr>
      </p:pic>
      <p:pic>
        <p:nvPicPr>
          <p:cNvPr id="9" name="Рисунок 8">
            <a:extLst>
              <a:ext uri="{FF2B5EF4-FFF2-40B4-BE49-F238E27FC236}">
                <a16:creationId xmlns:a16="http://schemas.microsoft.com/office/drawing/2014/main" id="{C6DDB142-40E0-451E-B2FE-7C2DC57E6387}"/>
              </a:ext>
            </a:extLst>
          </p:cNvPr>
          <p:cNvPicPr>
            <a:picLocks noChangeAspect="1"/>
          </p:cNvPicPr>
          <p:nvPr/>
        </p:nvPicPr>
        <p:blipFill rotWithShape="1">
          <a:blip r:embed="rId4"/>
          <a:srcRect l="41492" t="42362" r="33226" b="51215"/>
          <a:stretch/>
        </p:blipFill>
        <p:spPr>
          <a:xfrm>
            <a:off x="663676" y="4528548"/>
            <a:ext cx="5432323" cy="951319"/>
          </a:xfrm>
          <a:prstGeom prst="rect">
            <a:avLst/>
          </a:prstGeom>
        </p:spPr>
      </p:pic>
      <p:pic>
        <p:nvPicPr>
          <p:cNvPr id="10" name="Рисунок 9">
            <a:extLst>
              <a:ext uri="{FF2B5EF4-FFF2-40B4-BE49-F238E27FC236}">
                <a16:creationId xmlns:a16="http://schemas.microsoft.com/office/drawing/2014/main" id="{034BC29E-2483-4CE4-A5F6-971454D1689A}"/>
              </a:ext>
            </a:extLst>
          </p:cNvPr>
          <p:cNvPicPr>
            <a:picLocks noChangeAspect="1"/>
          </p:cNvPicPr>
          <p:nvPr/>
        </p:nvPicPr>
        <p:blipFill rotWithShape="1">
          <a:blip r:embed="rId4"/>
          <a:srcRect l="42340" t="53335" r="33225" b="41081"/>
          <a:stretch/>
        </p:blipFill>
        <p:spPr>
          <a:xfrm>
            <a:off x="663677" y="5581667"/>
            <a:ext cx="5432324" cy="1150213"/>
          </a:xfrm>
          <a:prstGeom prst="rect">
            <a:avLst/>
          </a:prstGeom>
        </p:spPr>
      </p:pic>
      <p:sp>
        <p:nvSpPr>
          <p:cNvPr id="12" name="TextBox 11">
            <a:extLst>
              <a:ext uri="{FF2B5EF4-FFF2-40B4-BE49-F238E27FC236}">
                <a16:creationId xmlns:a16="http://schemas.microsoft.com/office/drawing/2014/main" id="{F30D5811-A5DD-4323-942D-8EF128A231E7}"/>
              </a:ext>
            </a:extLst>
          </p:cNvPr>
          <p:cNvSpPr txBox="1"/>
          <p:nvPr/>
        </p:nvSpPr>
        <p:spPr>
          <a:xfrm>
            <a:off x="6443038" y="4426749"/>
            <a:ext cx="5340923" cy="2031325"/>
          </a:xfrm>
          <a:prstGeom prst="rect">
            <a:avLst/>
          </a:prstGeom>
          <a:noFill/>
        </p:spPr>
        <p:txBody>
          <a:bodyPr wrap="square">
            <a:spAutoFit/>
          </a:bodyPr>
          <a:lstStyle/>
          <a:p>
            <a:pPr algn="just"/>
            <a:r>
              <a:rPr lang="ru-RU" dirty="0"/>
              <a:t>В отличие от потребной тяги максимально возможная тяга двигателя называется располагаем ой тягой и обозначается </a:t>
            </a:r>
            <a:r>
              <a:rPr lang="ru-RU" dirty="0" err="1"/>
              <a:t>Ррасп</a:t>
            </a:r>
            <a:r>
              <a:rPr lang="ru-RU" dirty="0"/>
              <a:t>. Из выражения (3.6) видно, что тяга двигателя должна быть меньше веса самолета в К раз, где К - аэродинамическое качество самолета.</a:t>
            </a:r>
            <a:endParaRPr lang="ru-KZ" dirty="0"/>
          </a:p>
        </p:txBody>
      </p:sp>
    </p:spTree>
    <p:extLst>
      <p:ext uri="{BB962C8B-B14F-4D97-AF65-F5344CB8AC3E}">
        <p14:creationId xmlns:p14="http://schemas.microsoft.com/office/powerpoint/2010/main" val="96787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AC18B1-4400-4B1C-B5EF-301C9CB23DFB}"/>
              </a:ext>
            </a:extLst>
          </p:cNvPr>
          <p:cNvSpPr>
            <a:spLocks noGrp="1"/>
          </p:cNvSpPr>
          <p:nvPr>
            <p:ph type="title"/>
          </p:nvPr>
        </p:nvSpPr>
        <p:spPr>
          <a:xfrm>
            <a:off x="1805134" y="67204"/>
            <a:ext cx="8911687" cy="726388"/>
          </a:xfrm>
        </p:spPr>
        <p:txBody>
          <a:bodyPr/>
          <a:lstStyle/>
          <a:p>
            <a:pPr algn="ctr"/>
            <a:r>
              <a:rPr lang="ru-RU" b="1" dirty="0"/>
              <a:t>Набор высоты самолетом.</a:t>
            </a:r>
            <a:endParaRPr lang="ru-KZ" b="1" dirty="0"/>
          </a:p>
        </p:txBody>
      </p:sp>
      <p:pic>
        <p:nvPicPr>
          <p:cNvPr id="4" name="Объект 3">
            <a:extLst>
              <a:ext uri="{FF2B5EF4-FFF2-40B4-BE49-F238E27FC236}">
                <a16:creationId xmlns:a16="http://schemas.microsoft.com/office/drawing/2014/main" id="{946C3E56-518F-49EF-96E2-3BB190D38F08}"/>
              </a:ext>
            </a:extLst>
          </p:cNvPr>
          <p:cNvPicPr>
            <a:picLocks noGrp="1" noChangeAspect="1"/>
          </p:cNvPicPr>
          <p:nvPr>
            <p:ph idx="1"/>
          </p:nvPr>
        </p:nvPicPr>
        <p:blipFill rotWithShape="1">
          <a:blip r:embed="rId2"/>
          <a:srcRect l="38262" t="46716" r="35997" b="29460"/>
          <a:stretch/>
        </p:blipFill>
        <p:spPr>
          <a:xfrm>
            <a:off x="168699" y="793592"/>
            <a:ext cx="4807748" cy="2719538"/>
          </a:xfrm>
          <a:prstGeom prst="rect">
            <a:avLst/>
          </a:prstGeom>
        </p:spPr>
      </p:pic>
      <p:sp>
        <p:nvSpPr>
          <p:cNvPr id="7" name="TextBox 6">
            <a:extLst>
              <a:ext uri="{FF2B5EF4-FFF2-40B4-BE49-F238E27FC236}">
                <a16:creationId xmlns:a16="http://schemas.microsoft.com/office/drawing/2014/main" id="{2A9AC446-1B78-42F4-A611-C5794BEF80C6}"/>
              </a:ext>
            </a:extLst>
          </p:cNvPr>
          <p:cNvSpPr txBox="1"/>
          <p:nvPr/>
        </p:nvSpPr>
        <p:spPr>
          <a:xfrm>
            <a:off x="4976447" y="844061"/>
            <a:ext cx="6938889" cy="1077218"/>
          </a:xfrm>
          <a:prstGeom prst="rect">
            <a:avLst/>
          </a:prstGeom>
          <a:noFill/>
        </p:spPr>
        <p:txBody>
          <a:bodyPr wrap="square">
            <a:spAutoFit/>
          </a:bodyPr>
          <a:lstStyle/>
          <a:p>
            <a:pPr algn="just"/>
            <a:r>
              <a:rPr lang="ru-RU" sz="1600" dirty="0"/>
              <a:t>Подъемом называется прямолинейное движение самолета вверх с постоянной скоростью. Угол между траекторией движения самолета и горизонтальной плоскостью называется </a:t>
            </a:r>
            <a:r>
              <a:rPr lang="ru-RU" sz="1600" b="1" dirty="0"/>
              <a:t>углом подъема </a:t>
            </a:r>
            <a:r>
              <a:rPr lang="ru-RU" sz="1600" dirty="0"/>
              <a:t>и обозначается </a:t>
            </a:r>
            <a:r>
              <a:rPr lang="ru-RU" sz="1600" b="1" dirty="0"/>
              <a:t>θ</a:t>
            </a:r>
            <a:r>
              <a:rPr lang="ru-RU" sz="1600" dirty="0"/>
              <a:t>.</a:t>
            </a:r>
            <a:endParaRPr lang="ru-KZ" sz="1600" dirty="0"/>
          </a:p>
        </p:txBody>
      </p:sp>
      <p:pic>
        <p:nvPicPr>
          <p:cNvPr id="8" name="Рисунок 7">
            <a:extLst>
              <a:ext uri="{FF2B5EF4-FFF2-40B4-BE49-F238E27FC236}">
                <a16:creationId xmlns:a16="http://schemas.microsoft.com/office/drawing/2014/main" id="{867720C1-8142-4698-9FDD-8DD6E8FE7180}"/>
              </a:ext>
            </a:extLst>
          </p:cNvPr>
          <p:cNvPicPr>
            <a:picLocks noChangeAspect="1"/>
          </p:cNvPicPr>
          <p:nvPr/>
        </p:nvPicPr>
        <p:blipFill rotWithShape="1">
          <a:blip r:embed="rId3"/>
          <a:srcRect l="46269" t="50000" r="29846" b="43587"/>
          <a:stretch/>
        </p:blipFill>
        <p:spPr>
          <a:xfrm>
            <a:off x="5025684" y="1971748"/>
            <a:ext cx="6585798" cy="994232"/>
          </a:xfrm>
          <a:prstGeom prst="rect">
            <a:avLst/>
          </a:prstGeom>
        </p:spPr>
      </p:pic>
      <p:sp>
        <p:nvSpPr>
          <p:cNvPr id="10" name="TextBox 9">
            <a:extLst>
              <a:ext uri="{FF2B5EF4-FFF2-40B4-BE49-F238E27FC236}">
                <a16:creationId xmlns:a16="http://schemas.microsoft.com/office/drawing/2014/main" id="{D959B589-C7C7-4A65-9943-53571863BA1D}"/>
              </a:ext>
            </a:extLst>
          </p:cNvPr>
          <p:cNvSpPr txBox="1"/>
          <p:nvPr/>
        </p:nvSpPr>
        <p:spPr>
          <a:xfrm>
            <a:off x="382512" y="3513130"/>
            <a:ext cx="11499999" cy="1354217"/>
          </a:xfrm>
          <a:prstGeom prst="rect">
            <a:avLst/>
          </a:prstGeom>
          <a:noFill/>
        </p:spPr>
        <p:txBody>
          <a:bodyPr wrap="square">
            <a:spAutoFit/>
          </a:bodyPr>
          <a:lstStyle/>
          <a:p>
            <a:pPr algn="just"/>
            <a:r>
              <a:rPr lang="ru-RU" dirty="0"/>
              <a:t>	</a:t>
            </a:r>
            <a:r>
              <a:rPr lang="ru-RU" sz="1600" dirty="0"/>
              <a:t>Для случая подъема самолета, как и при горизонтальном полете, принято, что угол между вектором силы тяги и вектором скорости равен нулю.</a:t>
            </a:r>
          </a:p>
          <a:p>
            <a:pPr algn="just"/>
            <a:r>
              <a:rPr lang="ru-RU" sz="1600" dirty="0"/>
              <a:t>	Из анализа уравнений (3.7) и (3.8) видно, что подъемная сила при подъеме меньше подъемной силы горизонтального полета, а тяга двигателей должна быть больше лобового сопротивления на величину G </a:t>
            </a:r>
            <a:r>
              <a:rPr lang="ru-RU" sz="1600" dirty="0" err="1"/>
              <a:t>sin</a:t>
            </a:r>
            <a:r>
              <a:rPr lang="ru-RU" sz="1600" dirty="0"/>
              <a:t> </a:t>
            </a:r>
            <a:r>
              <a:rPr lang="el-GR" sz="1600" dirty="0"/>
              <a:t>θ</a:t>
            </a:r>
            <a:r>
              <a:rPr lang="ru-RU" sz="1600" dirty="0"/>
              <a:t>. Эту величину обозначают ∆Р и называют </a:t>
            </a:r>
            <a:r>
              <a:rPr lang="ru-RU" sz="1600" b="1" dirty="0"/>
              <a:t>избытком тяги</a:t>
            </a:r>
            <a:r>
              <a:rPr lang="ru-RU" sz="1600" dirty="0"/>
              <a:t>. </a:t>
            </a:r>
            <a:endParaRPr lang="ru-KZ" sz="1600" dirty="0"/>
          </a:p>
        </p:txBody>
      </p:sp>
      <p:pic>
        <p:nvPicPr>
          <p:cNvPr id="12" name="Рисунок 11">
            <a:extLst>
              <a:ext uri="{FF2B5EF4-FFF2-40B4-BE49-F238E27FC236}">
                <a16:creationId xmlns:a16="http://schemas.microsoft.com/office/drawing/2014/main" id="{92FEA9B9-DC6A-43DC-9BA7-AA14C2EC31EA}"/>
              </a:ext>
            </a:extLst>
          </p:cNvPr>
          <p:cNvPicPr>
            <a:picLocks noChangeAspect="1"/>
          </p:cNvPicPr>
          <p:nvPr/>
        </p:nvPicPr>
        <p:blipFill rotWithShape="1">
          <a:blip r:embed="rId4"/>
          <a:srcRect l="32077" t="38558" r="29731" b="46937"/>
          <a:stretch/>
        </p:blipFill>
        <p:spPr>
          <a:xfrm>
            <a:off x="1390357" y="4964176"/>
            <a:ext cx="9411286" cy="1825660"/>
          </a:xfrm>
          <a:prstGeom prst="rect">
            <a:avLst/>
          </a:prstGeom>
        </p:spPr>
      </p:pic>
    </p:spTree>
    <p:extLst>
      <p:ext uri="{BB962C8B-B14F-4D97-AF65-F5344CB8AC3E}">
        <p14:creationId xmlns:p14="http://schemas.microsoft.com/office/powerpoint/2010/main" val="249178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066A4FC-5ECE-4BA1-8875-6E133E341D12}"/>
              </a:ext>
            </a:extLst>
          </p:cNvPr>
          <p:cNvSpPr>
            <a:spLocks noGrp="1"/>
          </p:cNvSpPr>
          <p:nvPr>
            <p:ph idx="1"/>
          </p:nvPr>
        </p:nvSpPr>
        <p:spPr>
          <a:xfrm>
            <a:off x="1153551" y="562708"/>
            <a:ext cx="10677378" cy="6295292"/>
          </a:xfrm>
        </p:spPr>
        <p:txBody>
          <a:bodyPr>
            <a:normAutofit/>
          </a:bodyPr>
          <a:lstStyle/>
          <a:p>
            <a:pPr algn="just"/>
            <a:r>
              <a:rPr lang="ru-RU" dirty="0"/>
              <a:t>Так как с увеличением высоты избыток тяги уменьшается, то и уменьшается и вертикальная скорость. Чем больше вертикальная скорость, тем меньше времени требуется самолету для набора заданной высоты. </a:t>
            </a:r>
          </a:p>
          <a:p>
            <a:pPr algn="just"/>
            <a:r>
              <a:rPr lang="ru-RU" dirty="0"/>
              <a:t>На практике под скороподъемностью понимают время, которое затрачивает экипаж самолета для набора заданной высоты. Для современных самолетов гражданской авиации вертикальная скорость составляет десятки метров в секунду. </a:t>
            </a:r>
          </a:p>
          <a:p>
            <a:pPr algn="just"/>
            <a:r>
              <a:rPr lang="ru-RU" dirty="0"/>
              <a:t>Как указывалось выше, с подъемом на высоту избыток тяги постепенно уменьшается и на определенной высоте становится равным нулю, а следовательно, и на этой же высоте вертикальная скорость полета станет равной нулю. </a:t>
            </a:r>
          </a:p>
          <a:p>
            <a:pPr algn="just"/>
            <a:r>
              <a:rPr lang="ru-RU" dirty="0"/>
              <a:t>Высота полета, на которой </a:t>
            </a:r>
            <a:r>
              <a:rPr lang="ru-RU" dirty="0" err="1"/>
              <a:t>Vy</a:t>
            </a:r>
            <a:r>
              <a:rPr lang="ru-RU" dirty="0"/>
              <a:t> = 0, называется теоретическим (или статическим) потолком самолета. </a:t>
            </a:r>
          </a:p>
          <a:p>
            <a:pPr algn="just"/>
            <a:r>
              <a:rPr lang="ru-RU" dirty="0"/>
              <a:t>На высоте теоретического потолка из-за отсутствия избытка тяги полет практически невозможен, так как нельзя устранить любые нарушения режима полета. Поэтому, кроме теоретического потолка, введено понятие практического потолка самолета. На этом потолке самолет имеет необходимый для безопасного полета избыток тяги. Считают, что практический потолок самолета - это такая высота, на которой максимальная вертикальная скорость подъема равна для реактивных самолетов 5 м/с, а для поршневых самолетов - 0,5 м/с. Для современных самолетов разница в высоте между теоретическим и практическим потолком не превышает 200-500 м. </a:t>
            </a:r>
            <a:endParaRPr lang="ru-KZ" dirty="0"/>
          </a:p>
        </p:txBody>
      </p:sp>
    </p:spTree>
    <p:extLst>
      <p:ext uri="{BB962C8B-B14F-4D97-AF65-F5344CB8AC3E}">
        <p14:creationId xmlns:p14="http://schemas.microsoft.com/office/powerpoint/2010/main" val="122226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A63D3D-B7D6-4CAB-8945-B30AD663D942}"/>
              </a:ext>
            </a:extLst>
          </p:cNvPr>
          <p:cNvSpPr>
            <a:spLocks noGrp="1"/>
          </p:cNvSpPr>
          <p:nvPr>
            <p:ph type="title"/>
          </p:nvPr>
        </p:nvSpPr>
        <p:spPr>
          <a:xfrm>
            <a:off x="2044285" y="-32829"/>
            <a:ext cx="8911687" cy="633734"/>
          </a:xfrm>
        </p:spPr>
        <p:txBody>
          <a:bodyPr>
            <a:normAutofit/>
          </a:bodyPr>
          <a:lstStyle/>
          <a:p>
            <a:pPr algn="ctr"/>
            <a:r>
              <a:rPr lang="ru-RU" sz="3200" b="1" dirty="0"/>
              <a:t>Планирование самолета</a:t>
            </a:r>
            <a:endParaRPr lang="ru-KZ" sz="3200" b="1" dirty="0"/>
          </a:p>
        </p:txBody>
      </p:sp>
      <p:sp>
        <p:nvSpPr>
          <p:cNvPr id="3" name="Объект 2">
            <a:extLst>
              <a:ext uri="{FF2B5EF4-FFF2-40B4-BE49-F238E27FC236}">
                <a16:creationId xmlns:a16="http://schemas.microsoft.com/office/drawing/2014/main" id="{96DD88D3-C0FA-4285-B209-43D943D352AF}"/>
              </a:ext>
            </a:extLst>
          </p:cNvPr>
          <p:cNvSpPr>
            <a:spLocks noGrp="1"/>
          </p:cNvSpPr>
          <p:nvPr>
            <p:ph idx="1"/>
          </p:nvPr>
        </p:nvSpPr>
        <p:spPr>
          <a:xfrm>
            <a:off x="1528691" y="480307"/>
            <a:ext cx="10499188" cy="839474"/>
          </a:xfrm>
        </p:spPr>
        <p:txBody>
          <a:bodyPr>
            <a:normAutofit lnSpcReduction="10000"/>
          </a:bodyPr>
          <a:lstStyle/>
          <a:p>
            <a:pPr algn="just"/>
            <a:r>
              <a:rPr lang="ru-RU" dirty="0"/>
              <a:t>Прямолинейное снижение самолета с постоянной скоростью называется планированием. Рассмотрим планирование самолета для случая, когда тяга двигателя равна нулю, т:е. Р = 0.</a:t>
            </a:r>
            <a:endParaRPr lang="ru-KZ" dirty="0"/>
          </a:p>
        </p:txBody>
      </p:sp>
      <p:pic>
        <p:nvPicPr>
          <p:cNvPr id="4" name="Рисунок 3">
            <a:extLst>
              <a:ext uri="{FF2B5EF4-FFF2-40B4-BE49-F238E27FC236}">
                <a16:creationId xmlns:a16="http://schemas.microsoft.com/office/drawing/2014/main" id="{5201B1D1-83F3-4A19-9843-3F687368D6A5}"/>
              </a:ext>
            </a:extLst>
          </p:cNvPr>
          <p:cNvPicPr>
            <a:picLocks noChangeAspect="1"/>
          </p:cNvPicPr>
          <p:nvPr/>
        </p:nvPicPr>
        <p:blipFill rotWithShape="1">
          <a:blip r:embed="rId2"/>
          <a:srcRect l="37155" t="24795" r="35615" b="47691"/>
          <a:stretch/>
        </p:blipFill>
        <p:spPr>
          <a:xfrm>
            <a:off x="262632" y="1450930"/>
            <a:ext cx="5416063" cy="3218148"/>
          </a:xfrm>
          <a:prstGeom prst="rect">
            <a:avLst/>
          </a:prstGeom>
        </p:spPr>
      </p:pic>
      <p:pic>
        <p:nvPicPr>
          <p:cNvPr id="5" name="Рисунок 4">
            <a:extLst>
              <a:ext uri="{FF2B5EF4-FFF2-40B4-BE49-F238E27FC236}">
                <a16:creationId xmlns:a16="http://schemas.microsoft.com/office/drawing/2014/main" id="{EF7E3F92-D00E-446E-9F4E-8D618A143B90}"/>
              </a:ext>
            </a:extLst>
          </p:cNvPr>
          <p:cNvPicPr>
            <a:picLocks noChangeAspect="1"/>
          </p:cNvPicPr>
          <p:nvPr/>
        </p:nvPicPr>
        <p:blipFill rotWithShape="1">
          <a:blip r:embed="rId2"/>
          <a:srcRect l="48692" t="54772" r="29731" b="38455"/>
          <a:stretch/>
        </p:blipFill>
        <p:spPr>
          <a:xfrm>
            <a:off x="6096000" y="1099977"/>
            <a:ext cx="5931879" cy="882021"/>
          </a:xfrm>
          <a:prstGeom prst="rect">
            <a:avLst/>
          </a:prstGeom>
        </p:spPr>
      </p:pic>
      <p:sp>
        <p:nvSpPr>
          <p:cNvPr id="7" name="TextBox 6">
            <a:extLst>
              <a:ext uri="{FF2B5EF4-FFF2-40B4-BE49-F238E27FC236}">
                <a16:creationId xmlns:a16="http://schemas.microsoft.com/office/drawing/2014/main" id="{685C51F2-F02F-4B88-96AB-E583A00F0BB0}"/>
              </a:ext>
            </a:extLst>
          </p:cNvPr>
          <p:cNvSpPr txBox="1"/>
          <p:nvPr/>
        </p:nvSpPr>
        <p:spPr>
          <a:xfrm>
            <a:off x="5929535" y="2019405"/>
            <a:ext cx="6098344" cy="923330"/>
          </a:xfrm>
          <a:prstGeom prst="rect">
            <a:avLst/>
          </a:prstGeom>
          <a:noFill/>
        </p:spPr>
        <p:txBody>
          <a:bodyPr wrap="square">
            <a:spAutoFit/>
          </a:bodyPr>
          <a:lstStyle/>
          <a:p>
            <a:pPr algn="just"/>
            <a:r>
              <a:rPr lang="ru-RU" dirty="0"/>
              <a:t>Первое уравнение этой системы характеризует условие прямолинейности движения, а второе - условие постоянства скорости по траектории.</a:t>
            </a:r>
            <a:endParaRPr lang="ru-KZ" dirty="0"/>
          </a:p>
        </p:txBody>
      </p:sp>
      <p:pic>
        <p:nvPicPr>
          <p:cNvPr id="10" name="Рисунок 9">
            <a:extLst>
              <a:ext uri="{FF2B5EF4-FFF2-40B4-BE49-F238E27FC236}">
                <a16:creationId xmlns:a16="http://schemas.microsoft.com/office/drawing/2014/main" id="{AC23DE66-0DFD-4EE3-AE4E-6B8CC9C1049A}"/>
              </a:ext>
            </a:extLst>
          </p:cNvPr>
          <p:cNvPicPr>
            <a:picLocks noChangeAspect="1"/>
          </p:cNvPicPr>
          <p:nvPr/>
        </p:nvPicPr>
        <p:blipFill rotWithShape="1">
          <a:blip r:embed="rId3"/>
          <a:srcRect l="46038" t="32884" r="29846" b="54852"/>
          <a:stretch/>
        </p:blipFill>
        <p:spPr>
          <a:xfrm>
            <a:off x="5855546" y="3089960"/>
            <a:ext cx="6246319" cy="1785914"/>
          </a:xfrm>
          <a:prstGeom prst="rect">
            <a:avLst/>
          </a:prstGeom>
        </p:spPr>
      </p:pic>
      <p:sp>
        <p:nvSpPr>
          <p:cNvPr id="12" name="TextBox 11">
            <a:extLst>
              <a:ext uri="{FF2B5EF4-FFF2-40B4-BE49-F238E27FC236}">
                <a16:creationId xmlns:a16="http://schemas.microsoft.com/office/drawing/2014/main" id="{B74A0120-D8F1-4876-9560-AF4B1508587A}"/>
              </a:ext>
            </a:extLst>
          </p:cNvPr>
          <p:cNvSpPr txBox="1"/>
          <p:nvPr/>
        </p:nvSpPr>
        <p:spPr>
          <a:xfrm>
            <a:off x="262632" y="4647017"/>
            <a:ext cx="6098344" cy="923330"/>
          </a:xfrm>
          <a:prstGeom prst="rect">
            <a:avLst/>
          </a:prstGeom>
          <a:noFill/>
        </p:spPr>
        <p:txBody>
          <a:bodyPr wrap="square">
            <a:spAutoFit/>
          </a:bodyPr>
          <a:lstStyle/>
          <a:p>
            <a:pPr algn="just"/>
            <a:r>
              <a:rPr lang="ru-RU" dirty="0"/>
              <a:t>Следовательно, минимальный угол планирования будет при максимальном аэродинамическом качестве самолета К.</a:t>
            </a:r>
            <a:endParaRPr lang="ru-KZ" dirty="0"/>
          </a:p>
        </p:txBody>
      </p:sp>
      <p:pic>
        <p:nvPicPr>
          <p:cNvPr id="13" name="Рисунок 12">
            <a:extLst>
              <a:ext uri="{FF2B5EF4-FFF2-40B4-BE49-F238E27FC236}">
                <a16:creationId xmlns:a16="http://schemas.microsoft.com/office/drawing/2014/main" id="{9F9E0FB0-6F2C-4A60-A1A8-5FEC1CD80924}"/>
              </a:ext>
            </a:extLst>
          </p:cNvPr>
          <p:cNvPicPr>
            <a:picLocks noChangeAspect="1"/>
          </p:cNvPicPr>
          <p:nvPr/>
        </p:nvPicPr>
        <p:blipFill rotWithShape="1">
          <a:blip r:embed="rId4"/>
          <a:srcRect l="43039" t="39216" r="29269" b="54807"/>
          <a:stretch/>
        </p:blipFill>
        <p:spPr>
          <a:xfrm>
            <a:off x="3347249" y="5538091"/>
            <a:ext cx="7608723" cy="923329"/>
          </a:xfrm>
          <a:prstGeom prst="rect">
            <a:avLst/>
          </a:prstGeom>
        </p:spPr>
      </p:pic>
    </p:spTree>
    <p:extLst>
      <p:ext uri="{BB962C8B-B14F-4D97-AF65-F5344CB8AC3E}">
        <p14:creationId xmlns:p14="http://schemas.microsoft.com/office/powerpoint/2010/main" val="216478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6EC8F5-6D23-4FBE-9EB1-446C3B787EB7}"/>
              </a:ext>
            </a:extLst>
          </p:cNvPr>
          <p:cNvSpPr>
            <a:spLocks noGrp="1"/>
          </p:cNvSpPr>
          <p:nvPr>
            <p:ph type="title"/>
          </p:nvPr>
        </p:nvSpPr>
        <p:spPr>
          <a:xfrm>
            <a:off x="1805134" y="0"/>
            <a:ext cx="2668392" cy="515373"/>
          </a:xfrm>
        </p:spPr>
        <p:txBody>
          <a:bodyPr>
            <a:normAutofit fontScale="90000"/>
          </a:bodyPr>
          <a:lstStyle/>
          <a:p>
            <a:r>
              <a:rPr lang="ru-RU" sz="3200" b="1" dirty="0"/>
              <a:t>Этап взлета</a:t>
            </a:r>
            <a:endParaRPr lang="ru-KZ" sz="3200" b="1" dirty="0"/>
          </a:p>
        </p:txBody>
      </p:sp>
      <p:sp>
        <p:nvSpPr>
          <p:cNvPr id="3" name="Объект 2">
            <a:extLst>
              <a:ext uri="{FF2B5EF4-FFF2-40B4-BE49-F238E27FC236}">
                <a16:creationId xmlns:a16="http://schemas.microsoft.com/office/drawing/2014/main" id="{B59CA32B-3D9A-43D9-B9A0-20EB3841BDAD}"/>
              </a:ext>
            </a:extLst>
          </p:cNvPr>
          <p:cNvSpPr>
            <a:spLocks noGrp="1"/>
          </p:cNvSpPr>
          <p:nvPr>
            <p:ph idx="1"/>
          </p:nvPr>
        </p:nvSpPr>
        <p:spPr>
          <a:xfrm>
            <a:off x="1445930" y="510904"/>
            <a:ext cx="10746069" cy="1186375"/>
          </a:xfrm>
        </p:spPr>
        <p:txBody>
          <a:bodyPr>
            <a:normAutofit/>
          </a:bodyPr>
          <a:lstStyle/>
          <a:p>
            <a:pPr algn="just"/>
            <a:r>
              <a:rPr lang="ru-RU" dirty="0"/>
              <a:t>Начальным участком полета является взлет. Взлетом называется ускоренное движение самолета от начала разбега до набора высоты 10 м. Взлет самолета состоит из следующих этапов (рис. 3.4): разбег, отрыв, разгон с подъемом.</a:t>
            </a:r>
            <a:endParaRPr lang="ru-KZ" dirty="0"/>
          </a:p>
        </p:txBody>
      </p:sp>
      <p:pic>
        <p:nvPicPr>
          <p:cNvPr id="4" name="Рисунок 3">
            <a:extLst>
              <a:ext uri="{FF2B5EF4-FFF2-40B4-BE49-F238E27FC236}">
                <a16:creationId xmlns:a16="http://schemas.microsoft.com/office/drawing/2014/main" id="{ACC3FABA-25E9-4A16-8EBA-7F31F1637CE2}"/>
              </a:ext>
            </a:extLst>
          </p:cNvPr>
          <p:cNvPicPr>
            <a:picLocks noChangeAspect="1"/>
          </p:cNvPicPr>
          <p:nvPr/>
        </p:nvPicPr>
        <p:blipFill rotWithShape="1">
          <a:blip r:embed="rId2"/>
          <a:srcRect l="29423" t="34448" r="34808" b="48245"/>
          <a:stretch/>
        </p:blipFill>
        <p:spPr>
          <a:xfrm>
            <a:off x="2250832" y="1431775"/>
            <a:ext cx="8773685" cy="3076137"/>
          </a:xfrm>
          <a:prstGeom prst="rect">
            <a:avLst/>
          </a:prstGeom>
        </p:spPr>
      </p:pic>
      <p:sp>
        <p:nvSpPr>
          <p:cNvPr id="6" name="TextBox 5">
            <a:extLst>
              <a:ext uri="{FF2B5EF4-FFF2-40B4-BE49-F238E27FC236}">
                <a16:creationId xmlns:a16="http://schemas.microsoft.com/office/drawing/2014/main" id="{A5B6C3C8-DC37-4328-94A0-708C67B47944}"/>
              </a:ext>
            </a:extLst>
          </p:cNvPr>
          <p:cNvSpPr txBox="1"/>
          <p:nvPr/>
        </p:nvSpPr>
        <p:spPr>
          <a:xfrm>
            <a:off x="928469" y="4507912"/>
            <a:ext cx="11113476" cy="2062103"/>
          </a:xfrm>
          <a:prstGeom prst="rect">
            <a:avLst/>
          </a:prstGeom>
          <a:noFill/>
        </p:spPr>
        <p:txBody>
          <a:bodyPr wrap="square">
            <a:spAutoFit/>
          </a:bodyPr>
          <a:lstStyle/>
          <a:p>
            <a:pPr algn="just"/>
            <a:r>
              <a:rPr lang="ru-RU" sz="1600" dirty="0"/>
              <a:t>	Разбег самолета - это ускоренное движение его по земле, необходимое для набора скорости, при которой происходит безопасный отрыв. Минимальная скорость безопасного отрыва самолета от земли называется скоростью отрыва (</a:t>
            </a:r>
            <a:r>
              <a:rPr lang="ru-RU" sz="1600" dirty="0" err="1"/>
              <a:t>Vотр</a:t>
            </a:r>
            <a:r>
              <a:rPr lang="ru-RU" sz="1600" dirty="0"/>
              <a:t>). </a:t>
            </a:r>
          </a:p>
          <a:p>
            <a:pPr algn="just"/>
            <a:r>
              <a:rPr lang="ru-RU" sz="1600" dirty="0"/>
              <a:t>	Разгон с подъемом есть ускоренный прямолинейный полет с малым углом подъема до высоты 10 м. </a:t>
            </a:r>
          </a:p>
          <a:p>
            <a:pPr algn="just"/>
            <a:r>
              <a:rPr lang="ru-RU" sz="1600" dirty="0"/>
              <a:t>	Расстояние от начала разбега до набора высоты 10 м называют взлетной дистанцией а расстояние от начала разбега до отрыва - длиной разбега ( </a:t>
            </a:r>
            <a:r>
              <a:rPr lang="en-US" sz="1600" dirty="0"/>
              <a:t>L</a:t>
            </a:r>
            <a:r>
              <a:rPr lang="ru-RU" sz="1600" dirty="0"/>
              <a:t> ра3б). Длина разбега, естественно, определяет необходимую длину взлетно-посадочной полосы (ВПП). Основными характеристиками взлета являются длина разбега самолета и скорость его отрыва. </a:t>
            </a:r>
            <a:endParaRPr lang="ru-KZ" sz="1600" dirty="0"/>
          </a:p>
        </p:txBody>
      </p:sp>
    </p:spTree>
    <p:extLst>
      <p:ext uri="{BB962C8B-B14F-4D97-AF65-F5344CB8AC3E}">
        <p14:creationId xmlns:p14="http://schemas.microsoft.com/office/powerpoint/2010/main" val="1043634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EF8387-C25A-4183-801F-0DB15DDDEEFE}"/>
              </a:ext>
            </a:extLst>
          </p:cNvPr>
          <p:cNvSpPr txBox="1"/>
          <p:nvPr/>
        </p:nvSpPr>
        <p:spPr>
          <a:xfrm>
            <a:off x="515815" y="197340"/>
            <a:ext cx="11160370" cy="369332"/>
          </a:xfrm>
          <a:prstGeom prst="rect">
            <a:avLst/>
          </a:prstGeom>
          <a:noFill/>
        </p:spPr>
        <p:txBody>
          <a:bodyPr wrap="square">
            <a:spAutoFit/>
          </a:bodyPr>
          <a:lstStyle/>
          <a:p>
            <a:r>
              <a:rPr lang="ru-RU" dirty="0"/>
              <a:t>В момент отрыва самолета его подъемная сила становится равной его весу ( </a:t>
            </a:r>
            <a:r>
              <a:rPr lang="en-US" dirty="0"/>
              <a:t>Y</a:t>
            </a:r>
            <a:r>
              <a:rPr lang="ru-RU" dirty="0"/>
              <a:t> = G). </a:t>
            </a:r>
            <a:endParaRPr lang="ru-KZ" dirty="0"/>
          </a:p>
        </p:txBody>
      </p:sp>
      <p:pic>
        <p:nvPicPr>
          <p:cNvPr id="6" name="Рисунок 5">
            <a:extLst>
              <a:ext uri="{FF2B5EF4-FFF2-40B4-BE49-F238E27FC236}">
                <a16:creationId xmlns:a16="http://schemas.microsoft.com/office/drawing/2014/main" id="{54BE2754-9097-4B03-BE41-A3A421E225B0}"/>
              </a:ext>
            </a:extLst>
          </p:cNvPr>
          <p:cNvPicPr>
            <a:picLocks noChangeAspect="1"/>
          </p:cNvPicPr>
          <p:nvPr/>
        </p:nvPicPr>
        <p:blipFill rotWithShape="1">
          <a:blip r:embed="rId2"/>
          <a:srcRect l="41770" t="33838" r="32615" b="51796"/>
          <a:stretch/>
        </p:blipFill>
        <p:spPr>
          <a:xfrm>
            <a:off x="515815" y="566672"/>
            <a:ext cx="6010404" cy="1895174"/>
          </a:xfrm>
          <a:prstGeom prst="rect">
            <a:avLst/>
          </a:prstGeom>
        </p:spPr>
      </p:pic>
      <p:sp>
        <p:nvSpPr>
          <p:cNvPr id="8" name="TextBox 7">
            <a:extLst>
              <a:ext uri="{FF2B5EF4-FFF2-40B4-BE49-F238E27FC236}">
                <a16:creationId xmlns:a16="http://schemas.microsoft.com/office/drawing/2014/main" id="{FD32BDAC-6CB9-4D8E-9AFC-97E9EAA11331}"/>
              </a:ext>
            </a:extLst>
          </p:cNvPr>
          <p:cNvSpPr txBox="1"/>
          <p:nvPr/>
        </p:nvSpPr>
        <p:spPr>
          <a:xfrm>
            <a:off x="6738425" y="590843"/>
            <a:ext cx="5190978" cy="2062103"/>
          </a:xfrm>
          <a:prstGeom prst="rect">
            <a:avLst/>
          </a:prstGeom>
          <a:noFill/>
        </p:spPr>
        <p:txBody>
          <a:bodyPr wrap="square">
            <a:spAutoFit/>
          </a:bodyPr>
          <a:lstStyle/>
          <a:p>
            <a:pPr algn="just"/>
            <a:r>
              <a:rPr lang="ru-RU" sz="1600" dirty="0"/>
              <a:t>Из выражения (3.17) видно, что для уменьшения скорости отрыва необходимо до возможного предела увеличить Су </a:t>
            </a:r>
            <a:r>
              <a:rPr lang="ru-RU" sz="1600" dirty="0" err="1"/>
              <a:t>отр</a:t>
            </a:r>
            <a:r>
              <a:rPr lang="ru-RU" sz="1600" dirty="0"/>
              <a:t>. Это достигается использованием так называемой </a:t>
            </a:r>
            <a:r>
              <a:rPr lang="ru-RU" sz="1600" b="1" dirty="0"/>
              <a:t>механизации крыла</a:t>
            </a:r>
            <a:r>
              <a:rPr lang="ru-RU" sz="1600" dirty="0"/>
              <a:t>, которая и позволяет увеличить на взлете коэффициент подъемной силы. Основные виды механизаций крыла - </a:t>
            </a:r>
            <a:r>
              <a:rPr lang="ru-RU" sz="1600" b="1" dirty="0"/>
              <a:t>щитки, закрылки и предкрылки.</a:t>
            </a:r>
            <a:endParaRPr lang="ru-KZ" sz="1600" b="1" dirty="0"/>
          </a:p>
        </p:txBody>
      </p:sp>
      <p:sp>
        <p:nvSpPr>
          <p:cNvPr id="10" name="TextBox 9">
            <a:extLst>
              <a:ext uri="{FF2B5EF4-FFF2-40B4-BE49-F238E27FC236}">
                <a16:creationId xmlns:a16="http://schemas.microsoft.com/office/drawing/2014/main" id="{E5C7301F-097F-465C-9C00-20EEB7E06696}"/>
              </a:ext>
            </a:extLst>
          </p:cNvPr>
          <p:cNvSpPr txBox="1"/>
          <p:nvPr/>
        </p:nvSpPr>
        <p:spPr>
          <a:xfrm>
            <a:off x="594359" y="2505676"/>
            <a:ext cx="6098344" cy="4401205"/>
          </a:xfrm>
          <a:prstGeom prst="rect">
            <a:avLst/>
          </a:prstGeom>
          <a:noFill/>
        </p:spPr>
        <p:txBody>
          <a:bodyPr wrap="square">
            <a:spAutoFit/>
          </a:bodyPr>
          <a:lstStyle/>
          <a:p>
            <a:pPr algn="just"/>
            <a:r>
              <a:rPr lang="ru-RU" sz="1400" b="1" dirty="0"/>
              <a:t>Щиток</a:t>
            </a:r>
            <a:r>
              <a:rPr lang="ru-RU" sz="1400" dirty="0"/>
              <a:t> представляет собой отклоняющуюся поверхность, которая в убранном положении примыкает к нижней задней поверхности крыла. При отклонении щитка вниз за ним создается область разряжения, а перед ним давление повышается. Вследствие перераспределения скоростей обтекания на верхней и нижней поверхностях крыла происходит увеличение </a:t>
            </a:r>
            <a:r>
              <a:rPr lang="ru-RU" sz="1400" b="1" dirty="0"/>
              <a:t>Су</a:t>
            </a:r>
            <a:r>
              <a:rPr lang="ru-RU" sz="1400" dirty="0"/>
              <a:t>, что приводит к увеличению подъемной силы при той же скорости движения самолета. </a:t>
            </a:r>
          </a:p>
          <a:p>
            <a:pPr algn="just"/>
            <a:r>
              <a:rPr lang="ru-RU" sz="1400" b="1" dirty="0"/>
              <a:t>Закрылок</a:t>
            </a:r>
            <a:r>
              <a:rPr lang="ru-RU" sz="1400" dirty="0"/>
              <a:t> - отклоняющаяся часть задней кромки крыла. При отклонении закрылков изменяется профиль крыла, причем изменение профиля происходит таким , образом, что скорость обтекания поверхности крыла увеличивается сверху и уменьшается снизу и вследствие этого увеличивается </a:t>
            </a:r>
            <a:r>
              <a:rPr lang="ru-RU" sz="1400" b="1" dirty="0"/>
              <a:t>Су.</a:t>
            </a:r>
          </a:p>
          <a:p>
            <a:pPr algn="just"/>
            <a:r>
              <a:rPr lang="ru-RU" sz="1400" b="1" dirty="0"/>
              <a:t>Предкрылок</a:t>
            </a:r>
            <a:r>
              <a:rPr lang="ru-RU" sz="1400" dirty="0"/>
              <a:t> представляет собой небольшое крыло, расположенное на некотором расстоянии от носка основного крыла. Между профилем предкрылка и контуром носка крыла воздушный поток разгоняется (щель сужается) и направляется вдоль верхней поверхности крыла. За счет этого скорость потока сверху крыла увеличивается и как следствие - увеличивается подъемная сила.</a:t>
            </a:r>
            <a:endParaRPr lang="ru-KZ" sz="1400" b="1" dirty="0"/>
          </a:p>
        </p:txBody>
      </p:sp>
      <p:pic>
        <p:nvPicPr>
          <p:cNvPr id="11" name="Рисунок 10">
            <a:extLst>
              <a:ext uri="{FF2B5EF4-FFF2-40B4-BE49-F238E27FC236}">
                <a16:creationId xmlns:a16="http://schemas.microsoft.com/office/drawing/2014/main" id="{F54C20CC-28F5-430D-BBE5-B42A071096EA}"/>
              </a:ext>
            </a:extLst>
          </p:cNvPr>
          <p:cNvPicPr>
            <a:picLocks noChangeAspect="1"/>
          </p:cNvPicPr>
          <p:nvPr/>
        </p:nvPicPr>
        <p:blipFill rotWithShape="1">
          <a:blip r:embed="rId3"/>
          <a:srcRect l="42000" t="35891" r="39538" b="24090"/>
          <a:stretch/>
        </p:blipFill>
        <p:spPr>
          <a:xfrm>
            <a:off x="7241498" y="2680964"/>
            <a:ext cx="4687905" cy="4050627"/>
          </a:xfrm>
          <a:prstGeom prst="rect">
            <a:avLst/>
          </a:prstGeom>
        </p:spPr>
      </p:pic>
    </p:spTree>
    <p:extLst>
      <p:ext uri="{BB962C8B-B14F-4D97-AF65-F5344CB8AC3E}">
        <p14:creationId xmlns:p14="http://schemas.microsoft.com/office/powerpoint/2010/main" val="4211871278"/>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186</TotalTime>
  <Words>2197</Words>
  <Application>Microsoft Office PowerPoint</Application>
  <PresentationFormat>Широкоэкранный</PresentationFormat>
  <Paragraphs>62</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Century Gothic</vt:lpstr>
      <vt:lpstr>Times New Roman</vt:lpstr>
      <vt:lpstr>Wingdings 3</vt:lpstr>
      <vt:lpstr>Легкий дым</vt:lpstr>
      <vt:lpstr>Лекция 2</vt:lpstr>
      <vt:lpstr>Цель лекции:</vt:lpstr>
      <vt:lpstr>Горизонтальный полет самолета</vt:lpstr>
      <vt:lpstr>Презентация PowerPoint</vt:lpstr>
      <vt:lpstr>Набор высоты самолетом.</vt:lpstr>
      <vt:lpstr>Презентация PowerPoint</vt:lpstr>
      <vt:lpstr>Планирование самолета</vt:lpstr>
      <vt:lpstr>Этап взлета</vt:lpstr>
      <vt:lpstr>Презентация PowerPoint</vt:lpstr>
      <vt:lpstr>Этап посадки</vt:lpstr>
      <vt:lpstr>Презентация PowerPoint</vt:lpstr>
      <vt:lpstr>Режимы полета вертолетов</vt:lpstr>
      <vt:lpstr>Презентация PowerPoint</vt:lpstr>
      <vt:lpstr>Список литературы: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2</dc:title>
  <dc:creator>Сания Ахметова</dc:creator>
  <cp:lastModifiedBy>Сания Ахметова</cp:lastModifiedBy>
  <cp:revision>16</cp:revision>
  <dcterms:created xsi:type="dcterms:W3CDTF">2020-09-20T15:02:13Z</dcterms:created>
  <dcterms:modified xsi:type="dcterms:W3CDTF">2020-09-20T18:09:04Z</dcterms:modified>
</cp:coreProperties>
</file>